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
  </p:notesMasterIdLst>
  <p:sldIdLst>
    <p:sldId id="257"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8" d="100"/>
          <a:sy n="28" d="100"/>
        </p:scale>
        <p:origin x="32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A0CBC-2481-4888-9129-68F699A53C85}" type="datetimeFigureOut">
              <a:rPr lang="en-US" smtClean="0"/>
              <a:t>4/8/2019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CA5DA-C403-432F-A1F3-C49B4B973A12}" type="slidenum">
              <a:rPr lang="en-US" smtClean="0"/>
              <a:t>‹#›</a:t>
            </a:fld>
            <a:endParaRPr lang="en-US"/>
          </a:p>
        </p:txBody>
      </p:sp>
    </p:spTree>
    <p:extLst>
      <p:ext uri="{BB962C8B-B14F-4D97-AF65-F5344CB8AC3E}">
        <p14:creationId xmlns:p14="http://schemas.microsoft.com/office/powerpoint/2010/main" val="277097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58364" y="585213"/>
            <a:ext cx="31601664" cy="2077516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996946" y="2823603"/>
            <a:ext cx="26910792" cy="9363456"/>
          </a:xfrm>
        </p:spPr>
        <p:txBody>
          <a:bodyPr anchor="b">
            <a:normAutofit/>
          </a:bodyPr>
          <a:lstStyle>
            <a:lvl1pPr algn="ctr">
              <a:lnSpc>
                <a:spcPct val="85000"/>
              </a:lnSpc>
              <a:defRPr sz="19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615735" y="12382834"/>
            <a:ext cx="23673222" cy="4442128"/>
          </a:xfrm>
        </p:spPr>
        <p:txBody>
          <a:bodyPr>
            <a:normAutofit/>
          </a:bodyPr>
          <a:lstStyle>
            <a:lvl1pPr marL="0" indent="0" algn="ctr">
              <a:spcBef>
                <a:spcPts val="3200"/>
              </a:spcBef>
              <a:buNone/>
              <a:defRPr sz="5760">
                <a:solidFill>
                  <a:srgbClr val="FFFFFF"/>
                </a:solidFill>
              </a:defRPr>
            </a:lvl1pPr>
            <a:lvl2pPr marL="1097280" indent="0" algn="ctr">
              <a:buNone/>
              <a:defRPr sz="5760"/>
            </a:lvl2pPr>
            <a:lvl3pPr marL="2194560" indent="0" algn="ctr">
              <a:buNone/>
              <a:defRPr sz="5760"/>
            </a:lvl3pPr>
            <a:lvl4pPr marL="3291840" indent="0" algn="ctr">
              <a:buNone/>
              <a:defRPr sz="4800"/>
            </a:lvl4pPr>
            <a:lvl5pPr marL="4389120" indent="0" algn="ctr">
              <a:buNone/>
              <a:defRPr sz="4800"/>
            </a:lvl5pPr>
            <a:lvl6pPr marL="5486400" indent="0" algn="ctr">
              <a:buNone/>
              <a:defRPr sz="4800"/>
            </a:lvl6pPr>
            <a:lvl7pPr marL="6583680" indent="0" algn="ctr">
              <a:buNone/>
              <a:defRPr sz="4800"/>
            </a:lvl7pPr>
            <a:lvl8pPr marL="7680960" indent="0" algn="ctr">
              <a:buNone/>
              <a:defRPr sz="4800"/>
            </a:lvl8pPr>
            <a:lvl9pPr marL="877824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F017AE0-39E7-456D-80DC-DA7F5B92ED07}" type="datetimeFigureOut">
              <a:rPr lang="en-US" smtClean="0"/>
              <a:t>4/8/2019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8A1616-B223-4EFA-8E5D-061EA249A119}" type="slidenum">
              <a:rPr lang="en-US" smtClean="0"/>
              <a:t>‹#›</a:t>
            </a:fld>
            <a:endParaRPr lang="en-US"/>
          </a:p>
        </p:txBody>
      </p:sp>
      <p:cxnSp>
        <p:nvCxnSpPr>
          <p:cNvPr id="8" name="Straight Connector 7"/>
          <p:cNvCxnSpPr/>
          <p:nvPr/>
        </p:nvCxnSpPr>
        <p:spPr>
          <a:xfrm>
            <a:off x="5342384" y="11948160"/>
            <a:ext cx="2221992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3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17AE0-39E7-456D-80DC-DA7F5B92ED07}"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257376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438400"/>
            <a:ext cx="6275070" cy="173126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86102" y="2438400"/>
            <a:ext cx="20059650" cy="17312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17AE0-39E7-456D-80DC-DA7F5B92ED07}"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301588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3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17AE0-39E7-456D-80DC-DA7F5B92ED07}"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221169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87345" y="3755440"/>
            <a:ext cx="26910792" cy="9363456"/>
          </a:xfrm>
        </p:spPr>
        <p:txBody>
          <a:bodyPr anchor="b">
            <a:noAutofit/>
          </a:bodyPr>
          <a:lstStyle>
            <a:lvl1pPr algn="ctr">
              <a:lnSpc>
                <a:spcPct val="85000"/>
              </a:lnSpc>
              <a:defRPr sz="19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4616806" y="13294464"/>
            <a:ext cx="23676559" cy="4364179"/>
          </a:xfrm>
        </p:spPr>
        <p:txBody>
          <a:bodyPr anchor="t">
            <a:normAutofit/>
          </a:bodyPr>
          <a:lstStyle>
            <a:lvl1pPr marL="0" indent="0" algn="ctr">
              <a:buNone/>
              <a:defRPr sz="5760">
                <a:solidFill>
                  <a:schemeClr val="accent1"/>
                </a:solidFill>
              </a:defRPr>
            </a:lvl1pPr>
            <a:lvl2pPr marL="1097280" indent="0">
              <a:buNone/>
              <a:defRPr sz="4320">
                <a:solidFill>
                  <a:schemeClr val="tx1">
                    <a:tint val="75000"/>
                  </a:schemeClr>
                </a:solidFill>
              </a:defRPr>
            </a:lvl2pPr>
            <a:lvl3pPr marL="2194560" indent="0">
              <a:buNone/>
              <a:defRPr sz="3840">
                <a:solidFill>
                  <a:schemeClr val="tx1">
                    <a:tint val="75000"/>
                  </a:schemeClr>
                </a:solidFill>
              </a:defRPr>
            </a:lvl3pPr>
            <a:lvl4pPr marL="3291840" indent="0">
              <a:buNone/>
              <a:defRPr sz="3360">
                <a:solidFill>
                  <a:schemeClr val="tx1">
                    <a:tint val="75000"/>
                  </a:schemeClr>
                </a:solidFill>
              </a:defRPr>
            </a:lvl4pPr>
            <a:lvl5pPr marL="4389120" indent="0">
              <a:buNone/>
              <a:defRPr sz="3360">
                <a:solidFill>
                  <a:schemeClr val="tx1">
                    <a:tint val="75000"/>
                  </a:schemeClr>
                </a:solidFill>
              </a:defRPr>
            </a:lvl5pPr>
            <a:lvl6pPr marL="5486400" indent="0">
              <a:buNone/>
              <a:defRPr sz="3360">
                <a:solidFill>
                  <a:schemeClr val="tx1">
                    <a:tint val="75000"/>
                  </a:schemeClr>
                </a:solidFill>
              </a:defRPr>
            </a:lvl6pPr>
            <a:lvl7pPr marL="6583680" indent="0">
              <a:buNone/>
              <a:defRPr sz="3360">
                <a:solidFill>
                  <a:schemeClr val="tx1">
                    <a:tint val="75000"/>
                  </a:schemeClr>
                </a:solidFill>
              </a:defRPr>
            </a:lvl7pPr>
            <a:lvl8pPr marL="7680960" indent="0">
              <a:buNone/>
              <a:defRPr sz="3360">
                <a:solidFill>
                  <a:schemeClr val="tx1">
                    <a:tint val="75000"/>
                  </a:schemeClr>
                </a:solidFill>
              </a:defRPr>
            </a:lvl8pPr>
            <a:lvl9pPr marL="8778240" indent="0">
              <a:buNone/>
              <a:defRPr sz="3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17AE0-39E7-456D-80DC-DA7F5B92ED07}"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A1616-B223-4EFA-8E5D-061EA249A119}" type="slidenum">
              <a:rPr lang="en-US" smtClean="0"/>
              <a:t>‹#›</a:t>
            </a:fld>
            <a:endParaRPr lang="en-US"/>
          </a:p>
        </p:txBody>
      </p:sp>
      <p:cxnSp>
        <p:nvCxnSpPr>
          <p:cNvPr id="7" name="Straight Connector 6"/>
          <p:cNvCxnSpPr/>
          <p:nvPr/>
        </p:nvCxnSpPr>
        <p:spPr>
          <a:xfrm>
            <a:off x="5349242" y="12865306"/>
            <a:ext cx="222199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45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86100" y="6583677"/>
            <a:ext cx="12838176" cy="12874752"/>
          </a:xfrm>
        </p:spPr>
        <p:txBody>
          <a:bodyPr/>
          <a:lstStyle>
            <a:lvl1pPr>
              <a:defRPr sz="5280"/>
            </a:lvl1pPr>
            <a:lvl2pPr>
              <a:defRPr sz="4800"/>
            </a:lvl2pPr>
            <a:lvl3pPr>
              <a:defRPr sz="4320"/>
            </a:lvl3pPr>
            <a:lvl4pPr>
              <a:defRPr sz="3840"/>
            </a:lvl4pPr>
            <a:lvl5pPr>
              <a:defRPr sz="3840"/>
            </a:lvl5pPr>
            <a:lvl6pPr>
              <a:defRPr sz="3840"/>
            </a:lvl6pPr>
            <a:lvl7pPr>
              <a:defRPr sz="3840"/>
            </a:lvl7pPr>
            <a:lvl8pPr>
              <a:defRPr sz="3840"/>
            </a:lvl8pPr>
            <a:lvl9pPr>
              <a:defRPr sz="3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922552" y="6583680"/>
            <a:ext cx="12838176" cy="12874752"/>
          </a:xfrm>
        </p:spPr>
        <p:txBody>
          <a:bodyPr/>
          <a:lstStyle>
            <a:lvl1pPr>
              <a:defRPr sz="5280"/>
            </a:lvl1pPr>
            <a:lvl2pPr>
              <a:defRPr sz="4800"/>
            </a:lvl2pPr>
            <a:lvl3pPr>
              <a:defRPr sz="4320"/>
            </a:lvl3pPr>
            <a:lvl4pPr>
              <a:defRPr sz="3840"/>
            </a:lvl4pPr>
            <a:lvl5pPr>
              <a:defRPr sz="3840"/>
            </a:lvl5pPr>
            <a:lvl6pPr>
              <a:defRPr sz="3840"/>
            </a:lvl6pPr>
            <a:lvl7pPr>
              <a:defRPr sz="3840"/>
            </a:lvl7pPr>
            <a:lvl8pPr>
              <a:defRPr sz="3840"/>
            </a:lvl8pPr>
            <a:lvl9pPr>
              <a:defRPr sz="3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017AE0-39E7-456D-80DC-DA7F5B92ED07}"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196128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86100" y="6404835"/>
            <a:ext cx="12838176" cy="2487168"/>
          </a:xfrm>
        </p:spPr>
        <p:txBody>
          <a:bodyPr anchor="ctr"/>
          <a:lstStyle>
            <a:lvl1pPr marL="0" indent="0">
              <a:spcBef>
                <a:spcPts val="0"/>
              </a:spcBef>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3086100" y="8708746"/>
            <a:ext cx="12838176" cy="10826496"/>
          </a:xfrm>
        </p:spPr>
        <p:txBody>
          <a:bodyPr/>
          <a:lstStyle>
            <a:lvl1pPr>
              <a:defRPr sz="5280"/>
            </a:lvl1pPr>
            <a:lvl2pPr>
              <a:defRPr sz="4800"/>
            </a:lvl2pPr>
            <a:lvl3pPr>
              <a:defRPr sz="4320"/>
            </a:lvl3pPr>
            <a:lvl4pPr>
              <a:defRPr sz="3840"/>
            </a:lvl4pPr>
            <a:lvl5pPr>
              <a:defRPr sz="3840"/>
            </a:lvl5pPr>
            <a:lvl6pPr>
              <a:defRPr sz="3840"/>
            </a:lvl6pPr>
            <a:lvl7pPr>
              <a:defRPr sz="3840"/>
            </a:lvl7pPr>
            <a:lvl8pPr>
              <a:defRPr sz="3840"/>
            </a:lvl8pPr>
            <a:lvl9pPr>
              <a:defRPr sz="3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926768" y="6396902"/>
            <a:ext cx="12838176" cy="2487168"/>
          </a:xfrm>
        </p:spPr>
        <p:txBody>
          <a:bodyPr anchor="ctr"/>
          <a:lstStyle>
            <a:lvl1pPr marL="0" indent="0">
              <a:spcBef>
                <a:spcPts val="0"/>
              </a:spcBef>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6926768" y="8701830"/>
            <a:ext cx="12838176" cy="10826496"/>
          </a:xfrm>
        </p:spPr>
        <p:txBody>
          <a:bodyPr/>
          <a:lstStyle>
            <a:lvl1pPr>
              <a:defRPr sz="5280"/>
            </a:lvl1pPr>
            <a:lvl2pPr>
              <a:defRPr sz="4800"/>
            </a:lvl2pPr>
            <a:lvl3pPr>
              <a:defRPr sz="4320"/>
            </a:lvl3pPr>
            <a:lvl4pPr>
              <a:defRPr sz="3840"/>
            </a:lvl4pPr>
            <a:lvl5pPr>
              <a:defRPr sz="3840"/>
            </a:lvl5pPr>
            <a:lvl6pPr>
              <a:defRPr sz="3840"/>
            </a:lvl6pPr>
            <a:lvl7pPr>
              <a:defRPr sz="3840"/>
            </a:lvl7pPr>
            <a:lvl8pPr>
              <a:defRPr sz="3840"/>
            </a:lvl8pPr>
            <a:lvl9pPr>
              <a:defRPr sz="3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017AE0-39E7-456D-80DC-DA7F5B92ED07}"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377560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017AE0-39E7-456D-80DC-DA7F5B92ED07}"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29089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17AE0-39E7-456D-80DC-DA7F5B92ED07}"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188592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100" y="3511296"/>
            <a:ext cx="10204704" cy="5559552"/>
          </a:xfrm>
        </p:spPr>
        <p:txBody>
          <a:bodyPr anchor="b">
            <a:noAutofit/>
          </a:bodyPr>
          <a:lstStyle>
            <a:lvl1pPr>
              <a:lnSpc>
                <a:spcPct val="90000"/>
              </a:lnSpc>
              <a:defRPr sz="9600" b="0"/>
            </a:lvl1pPr>
          </a:lstStyle>
          <a:p>
            <a:r>
              <a:rPr lang="en-US"/>
              <a:t>Click to edit Master title style</a:t>
            </a:r>
            <a:endParaRPr lang="en-US" dirty="0"/>
          </a:p>
        </p:txBody>
      </p:sp>
      <p:sp>
        <p:nvSpPr>
          <p:cNvPr id="3" name="Content Placeholder 2"/>
          <p:cNvSpPr>
            <a:spLocks noGrp="1"/>
          </p:cNvSpPr>
          <p:nvPr>
            <p:ph idx="1"/>
          </p:nvPr>
        </p:nvSpPr>
        <p:spPr>
          <a:xfrm>
            <a:off x="14865530" y="3511296"/>
            <a:ext cx="14938697" cy="14923008"/>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86100" y="9070848"/>
            <a:ext cx="10204704" cy="9363456"/>
          </a:xfrm>
        </p:spPr>
        <p:txBody>
          <a:bodyPr>
            <a:normAutofit/>
          </a:bodyPr>
          <a:lstStyle>
            <a:lvl1pPr marL="0" indent="0">
              <a:lnSpc>
                <a:spcPct val="100000"/>
              </a:lnSpc>
              <a:spcBef>
                <a:spcPts val="2560"/>
              </a:spcBef>
              <a:buNone/>
              <a:defRPr sz="4080"/>
            </a:lvl1pPr>
            <a:lvl2pPr marL="1097280" indent="0">
              <a:buNone/>
              <a:defRPr sz="2880"/>
            </a:lvl2pPr>
            <a:lvl3pPr marL="2194560" indent="0">
              <a:buNone/>
              <a:defRPr sz="2400"/>
            </a:lvl3pPr>
            <a:lvl4pPr marL="3291840" indent="0">
              <a:buNone/>
              <a:defRPr sz="2160"/>
            </a:lvl4pPr>
            <a:lvl5pPr marL="4389120" indent="0">
              <a:buNone/>
              <a:defRPr sz="2160"/>
            </a:lvl5pPr>
            <a:lvl6pPr marL="5486400" indent="0">
              <a:buNone/>
              <a:defRPr sz="2160"/>
            </a:lvl6pPr>
            <a:lvl7pPr marL="6583680" indent="0">
              <a:buNone/>
              <a:defRPr sz="2160"/>
            </a:lvl7pPr>
            <a:lvl8pPr marL="7680960" indent="0">
              <a:buNone/>
              <a:defRPr sz="2160"/>
            </a:lvl8pPr>
            <a:lvl9pPr marL="8778240" indent="0">
              <a:buNone/>
              <a:defRPr sz="2160"/>
            </a:lvl9pPr>
          </a:lstStyle>
          <a:p>
            <a:pPr lvl="0"/>
            <a:r>
              <a:rPr lang="en-US"/>
              <a:t>Click to edit Master text styles</a:t>
            </a:r>
          </a:p>
        </p:txBody>
      </p:sp>
      <p:sp>
        <p:nvSpPr>
          <p:cNvPr id="5" name="Date Placeholder 4"/>
          <p:cNvSpPr>
            <a:spLocks noGrp="1"/>
          </p:cNvSpPr>
          <p:nvPr>
            <p:ph type="dt" sz="half" idx="10"/>
          </p:nvPr>
        </p:nvSpPr>
        <p:spPr/>
        <p:txBody>
          <a:bodyPr/>
          <a:lstStyle/>
          <a:p>
            <a:fld id="{1F017AE0-39E7-456D-80DC-DA7F5B92ED07}"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334686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6100" y="3511296"/>
            <a:ext cx="10204704" cy="5559552"/>
          </a:xfrm>
        </p:spPr>
        <p:txBody>
          <a:bodyPr anchor="b">
            <a:noAutofit/>
          </a:bodyPr>
          <a:lstStyle>
            <a:lvl1pPr>
              <a:lnSpc>
                <a:spcPct val="90000"/>
              </a:lnSpc>
              <a:defRPr sz="9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468787" y="3423512"/>
            <a:ext cx="15327731" cy="14864490"/>
          </a:xfrm>
        </p:spPr>
        <p:txBody>
          <a:bodyPr lIns="274320" tIns="182880" anchor="t">
            <a:normAutofit/>
          </a:bodyPr>
          <a:lstStyle>
            <a:lvl1pPr marL="0" indent="0">
              <a:buNone/>
              <a:defRPr sz="672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3086100" y="9070848"/>
            <a:ext cx="10204704" cy="9217152"/>
          </a:xfrm>
        </p:spPr>
        <p:txBody>
          <a:bodyPr>
            <a:normAutofit/>
          </a:bodyPr>
          <a:lstStyle>
            <a:lvl1pPr marL="0" indent="0">
              <a:lnSpc>
                <a:spcPct val="100000"/>
              </a:lnSpc>
              <a:spcBef>
                <a:spcPts val="2560"/>
              </a:spcBef>
              <a:buNone/>
              <a:defRPr sz="4080"/>
            </a:lvl1pPr>
            <a:lvl2pPr marL="1097280" indent="0">
              <a:buNone/>
              <a:defRPr sz="2880"/>
            </a:lvl2pPr>
            <a:lvl3pPr marL="2194560" indent="0">
              <a:buNone/>
              <a:defRPr sz="2400"/>
            </a:lvl3pPr>
            <a:lvl4pPr marL="3291840" indent="0">
              <a:buNone/>
              <a:defRPr sz="2160"/>
            </a:lvl4pPr>
            <a:lvl5pPr marL="4389120" indent="0">
              <a:buNone/>
              <a:defRPr sz="2160"/>
            </a:lvl5pPr>
            <a:lvl6pPr marL="5486400" indent="0">
              <a:buNone/>
              <a:defRPr sz="2160"/>
            </a:lvl6pPr>
            <a:lvl7pPr marL="6583680" indent="0">
              <a:buNone/>
              <a:defRPr sz="2160"/>
            </a:lvl7pPr>
            <a:lvl8pPr marL="7680960" indent="0">
              <a:buNone/>
              <a:defRPr sz="2160"/>
            </a:lvl8pPr>
            <a:lvl9pPr marL="8778240" indent="0">
              <a:buNone/>
              <a:defRPr sz="2160"/>
            </a:lvl9pPr>
          </a:lstStyle>
          <a:p>
            <a:pPr lvl="0"/>
            <a:r>
              <a:rPr lang="en-US"/>
              <a:t>Click to edit Master text styles</a:t>
            </a:r>
          </a:p>
        </p:txBody>
      </p:sp>
      <p:sp>
        <p:nvSpPr>
          <p:cNvPr id="5" name="Date Placeholder 4"/>
          <p:cNvSpPr>
            <a:spLocks noGrp="1"/>
          </p:cNvSpPr>
          <p:nvPr>
            <p:ph type="dt" sz="half" idx="10"/>
          </p:nvPr>
        </p:nvSpPr>
        <p:spPr/>
        <p:txBody>
          <a:bodyPr/>
          <a:lstStyle/>
          <a:p>
            <a:fld id="{1F017AE0-39E7-456D-80DC-DA7F5B92ED07}"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8A1616-B223-4EFA-8E5D-061EA249A119}" type="slidenum">
              <a:rPr lang="en-US" smtClean="0"/>
              <a:t>‹#›</a:t>
            </a:fld>
            <a:endParaRPr lang="en-US"/>
          </a:p>
        </p:txBody>
      </p:sp>
    </p:spTree>
    <p:extLst>
      <p:ext uri="{BB962C8B-B14F-4D97-AF65-F5344CB8AC3E}">
        <p14:creationId xmlns:p14="http://schemas.microsoft.com/office/powerpoint/2010/main" val="336510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658368" y="585216"/>
            <a:ext cx="31601664" cy="207751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086100" y="1950720"/>
            <a:ext cx="26663904" cy="43403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86105" y="6583680"/>
            <a:ext cx="26656751" cy="129235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86089" y="19916254"/>
            <a:ext cx="6288502" cy="1168400"/>
          </a:xfrm>
          <a:prstGeom prst="rect">
            <a:avLst/>
          </a:prstGeom>
        </p:spPr>
        <p:txBody>
          <a:bodyPr vert="horz" lIns="91440" tIns="45720" rIns="91440" bIns="45720" rtlCol="0" anchor="ctr"/>
          <a:lstStyle>
            <a:lvl1pPr algn="l">
              <a:defRPr sz="3200">
                <a:solidFill>
                  <a:schemeClr val="accent1"/>
                </a:solidFill>
              </a:defRPr>
            </a:lvl1pPr>
          </a:lstStyle>
          <a:p>
            <a:fld id="{1F017AE0-39E7-456D-80DC-DA7F5B92ED07}" type="datetimeFigureOut">
              <a:rPr lang="en-US" smtClean="0"/>
              <a:t>4/8/2019</a:t>
            </a:fld>
            <a:endParaRPr lang="en-US"/>
          </a:p>
        </p:txBody>
      </p:sp>
      <p:sp>
        <p:nvSpPr>
          <p:cNvPr id="5" name="Footer Placeholder 4"/>
          <p:cNvSpPr>
            <a:spLocks noGrp="1"/>
          </p:cNvSpPr>
          <p:nvPr>
            <p:ph type="ftr" sz="quarter" idx="3"/>
          </p:nvPr>
        </p:nvSpPr>
        <p:spPr>
          <a:xfrm>
            <a:off x="10662701" y="19916254"/>
            <a:ext cx="12737992" cy="1168400"/>
          </a:xfrm>
          <a:prstGeom prst="rect">
            <a:avLst/>
          </a:prstGeom>
        </p:spPr>
        <p:txBody>
          <a:bodyPr vert="horz" lIns="91440" tIns="45720" rIns="91440" bIns="45720" rtlCol="0" anchor="ctr"/>
          <a:lstStyle>
            <a:lvl1pPr algn="ctr">
              <a:defRPr sz="3200">
                <a:solidFill>
                  <a:schemeClr val="accent1"/>
                </a:solidFill>
              </a:defRPr>
            </a:lvl1pPr>
          </a:lstStyle>
          <a:p>
            <a:endParaRPr lang="en-US"/>
          </a:p>
        </p:txBody>
      </p:sp>
      <p:sp>
        <p:nvSpPr>
          <p:cNvPr id="6" name="Slide Number Placeholder 5"/>
          <p:cNvSpPr>
            <a:spLocks noGrp="1"/>
          </p:cNvSpPr>
          <p:nvPr>
            <p:ph type="sldNum" sz="quarter" idx="4"/>
          </p:nvPr>
        </p:nvSpPr>
        <p:spPr>
          <a:xfrm>
            <a:off x="25189735" y="19916254"/>
            <a:ext cx="4606787" cy="1168400"/>
          </a:xfrm>
          <a:prstGeom prst="rect">
            <a:avLst/>
          </a:prstGeom>
        </p:spPr>
        <p:txBody>
          <a:bodyPr vert="horz" lIns="91440" tIns="45720" rIns="91440" bIns="45720" rtlCol="0" anchor="ctr"/>
          <a:lstStyle>
            <a:lvl1pPr algn="r">
              <a:defRPr sz="3200">
                <a:solidFill>
                  <a:schemeClr val="accent1"/>
                </a:solidFill>
              </a:defRPr>
            </a:lvl1pPr>
          </a:lstStyle>
          <a:p>
            <a:fld id="{568A1616-B223-4EFA-8E5D-061EA249A119}" type="slidenum">
              <a:rPr lang="en-US" smtClean="0"/>
              <a:t>‹#›</a:t>
            </a:fld>
            <a:endParaRPr lang="en-US"/>
          </a:p>
        </p:txBody>
      </p:sp>
    </p:spTree>
    <p:extLst>
      <p:ext uri="{BB962C8B-B14F-4D97-AF65-F5344CB8AC3E}">
        <p14:creationId xmlns:p14="http://schemas.microsoft.com/office/powerpoint/2010/main" val="4185157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2194560" rtl="0" eaLnBrk="1" latinLnBrk="0" hangingPunct="1">
        <a:lnSpc>
          <a:spcPct val="90000"/>
        </a:lnSpc>
        <a:spcBef>
          <a:spcPct val="0"/>
        </a:spcBef>
        <a:buNone/>
        <a:defRPr sz="12800" kern="1200">
          <a:solidFill>
            <a:schemeClr val="accent1"/>
          </a:solidFill>
          <a:latin typeface="+mj-lt"/>
          <a:ea typeface="+mj-ea"/>
          <a:cs typeface="+mj-cs"/>
        </a:defRPr>
      </a:lvl1pPr>
    </p:titleStyle>
    <p:bodyStyle>
      <a:lvl1pPr marL="548640" indent="-438912" algn="l" defTabSz="2194560" rtl="0" eaLnBrk="1" latinLnBrk="0" hangingPunct="1">
        <a:lnSpc>
          <a:spcPct val="90000"/>
        </a:lnSpc>
        <a:spcBef>
          <a:spcPts val="3200"/>
        </a:spcBef>
        <a:buClr>
          <a:schemeClr val="accent1"/>
        </a:buClr>
        <a:buSzPct val="80000"/>
        <a:buFont typeface="Corbel" pitchFamily="34" charset="0"/>
        <a:buChar char="•"/>
        <a:defRPr sz="6400" kern="1200">
          <a:solidFill>
            <a:schemeClr val="accent1"/>
          </a:solidFill>
          <a:latin typeface="+mn-lt"/>
          <a:ea typeface="+mn-ea"/>
          <a:cs typeface="+mn-cs"/>
        </a:defRPr>
      </a:lvl1pPr>
      <a:lvl2pPr marL="1097280" indent="-438912" algn="l" defTabSz="2194560" rtl="0" eaLnBrk="1" latinLnBrk="0" hangingPunct="1">
        <a:lnSpc>
          <a:spcPct val="90000"/>
        </a:lnSpc>
        <a:spcBef>
          <a:spcPts val="480"/>
        </a:spcBef>
        <a:spcAft>
          <a:spcPts val="960"/>
        </a:spcAft>
        <a:buClr>
          <a:schemeClr val="accent1"/>
        </a:buClr>
        <a:buSzPct val="80000"/>
        <a:buFont typeface="Corbel" pitchFamily="34" charset="0"/>
        <a:buChar char="•"/>
        <a:defRPr sz="5760" kern="1200">
          <a:solidFill>
            <a:schemeClr val="accent1"/>
          </a:solidFill>
          <a:latin typeface="+mn-lt"/>
          <a:ea typeface="+mn-ea"/>
          <a:cs typeface="+mn-cs"/>
        </a:defRPr>
      </a:lvl2pPr>
      <a:lvl3pPr marL="1755648" indent="-438912" algn="l" defTabSz="2194560" rtl="0" eaLnBrk="1" latinLnBrk="0" hangingPunct="1">
        <a:lnSpc>
          <a:spcPct val="90000"/>
        </a:lnSpc>
        <a:spcBef>
          <a:spcPts val="480"/>
        </a:spcBef>
        <a:spcAft>
          <a:spcPts val="960"/>
        </a:spcAft>
        <a:buClr>
          <a:schemeClr val="accent1"/>
        </a:buClr>
        <a:buSzPct val="80000"/>
        <a:buFont typeface="Corbel" pitchFamily="34" charset="0"/>
        <a:buChar char="•"/>
        <a:defRPr sz="5120" kern="1200">
          <a:solidFill>
            <a:schemeClr val="accent1"/>
          </a:solidFill>
          <a:latin typeface="+mn-lt"/>
          <a:ea typeface="+mn-ea"/>
          <a:cs typeface="+mn-cs"/>
        </a:defRPr>
      </a:lvl3pPr>
      <a:lvl4pPr marL="2414016" indent="-438912" algn="l" defTabSz="2194560" rtl="0" eaLnBrk="1" latinLnBrk="0" hangingPunct="1">
        <a:lnSpc>
          <a:spcPct val="90000"/>
        </a:lnSpc>
        <a:spcBef>
          <a:spcPts val="480"/>
        </a:spcBef>
        <a:spcAft>
          <a:spcPts val="960"/>
        </a:spcAft>
        <a:buClr>
          <a:schemeClr val="accent1"/>
        </a:buClr>
        <a:buSzPct val="80000"/>
        <a:buFont typeface="Corbel" pitchFamily="34" charset="0"/>
        <a:buChar char="•"/>
        <a:defRPr sz="4480" kern="1200">
          <a:solidFill>
            <a:schemeClr val="accent1"/>
          </a:solidFill>
          <a:latin typeface="+mn-lt"/>
          <a:ea typeface="+mn-ea"/>
          <a:cs typeface="+mn-cs"/>
        </a:defRPr>
      </a:lvl4pPr>
      <a:lvl5pPr marL="2944384" indent="-438912" algn="l" defTabSz="2194560" rtl="0" eaLnBrk="1" latinLnBrk="0" hangingPunct="1">
        <a:lnSpc>
          <a:spcPct val="90000"/>
        </a:lnSpc>
        <a:spcBef>
          <a:spcPts val="480"/>
        </a:spcBef>
        <a:spcAft>
          <a:spcPts val="960"/>
        </a:spcAft>
        <a:buClr>
          <a:schemeClr val="accent1"/>
        </a:buClr>
        <a:buSzPct val="80000"/>
        <a:buFont typeface="Corbel" pitchFamily="34" charset="0"/>
        <a:buChar char="•"/>
        <a:defRPr sz="4480" kern="1200">
          <a:solidFill>
            <a:schemeClr val="accent1"/>
          </a:solidFill>
          <a:latin typeface="+mn-lt"/>
          <a:ea typeface="+mn-ea"/>
          <a:cs typeface="+mn-cs"/>
        </a:defRPr>
      </a:lvl5pPr>
      <a:lvl6pPr marL="3520000" indent="-548640" algn="l" defTabSz="2194560" rtl="0" eaLnBrk="1" latinLnBrk="0" hangingPunct="1">
        <a:lnSpc>
          <a:spcPct val="90000"/>
        </a:lnSpc>
        <a:spcBef>
          <a:spcPts val="480"/>
        </a:spcBef>
        <a:spcAft>
          <a:spcPts val="960"/>
        </a:spcAft>
        <a:buClr>
          <a:schemeClr val="accent1"/>
        </a:buClr>
        <a:buSzPct val="80000"/>
        <a:buFont typeface="Corbel" pitchFamily="34" charset="0"/>
        <a:buChar char="•"/>
        <a:defRPr sz="4480" kern="1200">
          <a:solidFill>
            <a:schemeClr val="accent1"/>
          </a:solidFill>
          <a:latin typeface="+mn-lt"/>
          <a:ea typeface="+mn-ea"/>
          <a:cs typeface="+mn-cs"/>
        </a:defRPr>
      </a:lvl6pPr>
      <a:lvl7pPr marL="4160000" indent="-548640" algn="l" defTabSz="2194560" rtl="0" eaLnBrk="1" latinLnBrk="0" hangingPunct="1">
        <a:lnSpc>
          <a:spcPct val="90000"/>
        </a:lnSpc>
        <a:spcBef>
          <a:spcPts val="480"/>
        </a:spcBef>
        <a:spcAft>
          <a:spcPts val="960"/>
        </a:spcAft>
        <a:buClr>
          <a:schemeClr val="accent1"/>
        </a:buClr>
        <a:buSzPct val="80000"/>
        <a:buFont typeface="Corbel" pitchFamily="34" charset="0"/>
        <a:buChar char="•"/>
        <a:defRPr sz="4480" kern="1200">
          <a:solidFill>
            <a:schemeClr val="accent1"/>
          </a:solidFill>
          <a:latin typeface="+mn-lt"/>
          <a:ea typeface="+mn-ea"/>
          <a:cs typeface="+mn-cs"/>
        </a:defRPr>
      </a:lvl7pPr>
      <a:lvl8pPr marL="4800000" indent="-548640" algn="l" defTabSz="2194560" rtl="0" eaLnBrk="1" latinLnBrk="0" hangingPunct="1">
        <a:lnSpc>
          <a:spcPct val="90000"/>
        </a:lnSpc>
        <a:spcBef>
          <a:spcPts val="480"/>
        </a:spcBef>
        <a:spcAft>
          <a:spcPts val="960"/>
        </a:spcAft>
        <a:buClr>
          <a:schemeClr val="accent1"/>
        </a:buClr>
        <a:buSzPct val="80000"/>
        <a:buFont typeface="Corbel" pitchFamily="34" charset="0"/>
        <a:buChar char="•"/>
        <a:defRPr sz="4480" kern="1200">
          <a:solidFill>
            <a:schemeClr val="accent1"/>
          </a:solidFill>
          <a:latin typeface="+mn-lt"/>
          <a:ea typeface="+mn-ea"/>
          <a:cs typeface="+mn-cs"/>
        </a:defRPr>
      </a:lvl8pPr>
      <a:lvl9pPr marL="5440000" indent="-548640" algn="l" defTabSz="2194560" rtl="0" eaLnBrk="1" latinLnBrk="0" hangingPunct="1">
        <a:lnSpc>
          <a:spcPct val="90000"/>
        </a:lnSpc>
        <a:spcBef>
          <a:spcPts val="480"/>
        </a:spcBef>
        <a:spcAft>
          <a:spcPts val="960"/>
        </a:spcAft>
        <a:buClr>
          <a:schemeClr val="accent1"/>
        </a:buClr>
        <a:buSzPct val="80000"/>
        <a:buFont typeface="Corbel" pitchFamily="34" charset="0"/>
        <a:buChar char="•"/>
        <a:defRPr sz="4480" kern="1200">
          <a:solidFill>
            <a:schemeClr val="accent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ativepartnership.org/site/PageServer?pagename=nrf_navajoreservat" TargetMode="External"/><Relationship Id="rId7" Type="http://schemas.openxmlformats.org/officeDocument/2006/relationships/image" Target="../media/image4.png"/><Relationship Id="rId2" Type="http://schemas.openxmlformats.org/officeDocument/2006/relationships/hyperlink" Target="https://www.pbs.org/newshour/show/how-off-the-grid-navajo-residents-are-"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AC44-E0A7-42BD-BE87-FF41AED10B0B}"/>
              </a:ext>
            </a:extLst>
          </p:cNvPr>
          <p:cNvSpPr>
            <a:spLocks noGrp="1"/>
          </p:cNvSpPr>
          <p:nvPr>
            <p:ph type="title"/>
          </p:nvPr>
        </p:nvSpPr>
        <p:spPr>
          <a:xfrm>
            <a:off x="3086100" y="914400"/>
            <a:ext cx="26663904" cy="4340352"/>
          </a:xfrm>
        </p:spPr>
        <p:txBody>
          <a:bodyPr>
            <a:normAutofit/>
          </a:bodyPr>
          <a:lstStyle/>
          <a:p>
            <a:pPr algn="ctr"/>
            <a:r>
              <a:rPr lang="en-US" sz="6480" dirty="0">
                <a:latin typeface="Times New Roman" panose="02020603050405020304" pitchFamily="18" charset="0"/>
                <a:cs typeface="Times New Roman" panose="02020603050405020304" pitchFamily="18" charset="0"/>
              </a:rPr>
              <a:t>War in the West:</a:t>
            </a:r>
            <a:br>
              <a:rPr lang="en-US" sz="648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The immediate and lasting effects of the conflicts between the Navajo and the U.S. in the mid-19th century.</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Christian Sherman and Josh Layton</a:t>
            </a:r>
            <a:br>
              <a:rPr lang="en-US" sz="6480" dirty="0">
                <a:latin typeface="Times New Roman" panose="02020603050405020304" pitchFamily="18" charset="0"/>
                <a:cs typeface="Times New Roman" panose="02020603050405020304" pitchFamily="18" charset="0"/>
              </a:rPr>
            </a:br>
            <a:endParaRPr lang="en-US" sz="648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A578B8C-EB0D-41EE-BD84-A665A5D17234}"/>
              </a:ext>
            </a:extLst>
          </p:cNvPr>
          <p:cNvSpPr txBox="1"/>
          <p:nvPr/>
        </p:nvSpPr>
        <p:spPr>
          <a:xfrm>
            <a:off x="1877376" y="4217878"/>
            <a:ext cx="7571422" cy="5509200"/>
          </a:xfrm>
          <a:prstGeom prst="rect">
            <a:avLst/>
          </a:prstGeom>
          <a:noFill/>
        </p:spPr>
        <p:txBody>
          <a:bodyPr wrap="square" rtlCol="0">
            <a:spAutoFit/>
          </a:bodyPr>
          <a:lstStyle/>
          <a:p>
            <a:r>
              <a:rPr lang="en-US" sz="3200" dirty="0"/>
              <a:t>Introduction:</a:t>
            </a:r>
          </a:p>
          <a:p>
            <a:r>
              <a:rPr lang="en-US" sz="1600" dirty="0"/>
              <a:t>In the early 1800s, the institution of manifest destiny ideals had already been in motion for quite some time, and most Americans believed in the idea that the borders of the United States were meant to stretch from the Atlantic to the Pacific. This meant that for many years amidst this progress, the United States government was faced with coming up with solutions for the inevitably-viewed conflicts with Native peoples indigenous to western lands. One such group of people were the Navajo. As the American military moved further and further west, they inevitably crossed paths with the Navajo people. In 1851 Fort Defiance was built on Navajo land, which prompted a series of raids and violent actions back and forth from either side until a treaty was signed in 1855. After the treaty however, relations were tense between the two sides and the Navajo began enduring a period of devastating drought and famine. After the American soldiers refused to offer substantial relief, and more significant disagreements again led to violence, a military campaign was launched against the Navajo in 1860. After a three-year period of constant conflict, General James Henry Carleton ordered Navajo leaders to surrender and relocate to the Bosque Redondo reservation at Fort Sumner. Simultaneously, he commissioned Kit Carson to lead a violent expedition against the Navajo, forcing their relocation while destroying their homes, burning their fields and killing their livestock. In 1863 the Navajo endured the great Long Walk migration to the Bosque Redondo. Many Navajo died from the harsh and unforgiving conditions of the journey.</a:t>
            </a:r>
          </a:p>
        </p:txBody>
      </p:sp>
      <p:sp>
        <p:nvSpPr>
          <p:cNvPr id="4" name="TextBox 3">
            <a:extLst>
              <a:ext uri="{FF2B5EF4-FFF2-40B4-BE49-F238E27FC236}">
                <a16:creationId xmlns:a16="http://schemas.microsoft.com/office/drawing/2014/main" id="{8044C64F-1B32-4C73-8E4C-595DA83E7425}"/>
              </a:ext>
            </a:extLst>
          </p:cNvPr>
          <p:cNvSpPr txBox="1"/>
          <p:nvPr/>
        </p:nvSpPr>
        <p:spPr>
          <a:xfrm>
            <a:off x="1877378" y="11141304"/>
            <a:ext cx="7571420" cy="5266057"/>
          </a:xfrm>
          <a:prstGeom prst="rect">
            <a:avLst/>
          </a:prstGeom>
          <a:noFill/>
        </p:spPr>
        <p:txBody>
          <a:bodyPr wrap="square" rtlCol="0">
            <a:spAutoFit/>
          </a:bodyPr>
          <a:lstStyle/>
          <a:p>
            <a:r>
              <a:rPr lang="en-US" sz="3200" dirty="0"/>
              <a:t>Immediate effects:</a:t>
            </a:r>
          </a:p>
          <a:p>
            <a:r>
              <a:rPr lang="en-US" sz="1620" dirty="0"/>
              <a:t>·       </a:t>
            </a:r>
            <a:r>
              <a:rPr lang="en-US" sz="1600" dirty="0"/>
              <a:t>The arrival of Fort Defiance on a good portion of Navajo land led to a time of hardship for the Navajo and continuous conflicts between Navajo and U.S. soldiers. Many Navajo were upset that the American soldiers took prime land that the Navajo desperately needed as a time of drought and famine ensued.</a:t>
            </a:r>
          </a:p>
          <a:p>
            <a:r>
              <a:rPr lang="en-US" sz="1600" dirty="0"/>
              <a:t>·       Carson’s campaign came after a time of struggling for the Navajo during the occupation of Fort Defiance and devastated Navajo communities. General Carleton’s intentions in the forced migration were to force the Navajo to abandon their traditional way of life and assimilate into American culture.</a:t>
            </a:r>
          </a:p>
          <a:p>
            <a:r>
              <a:rPr lang="en-US" sz="1600" dirty="0"/>
              <a:t>·       Most Navajo were not at all equipped to endure the harsh conditions of the Long Walk migration. They lacked proper clothing, shelter, and food. About 110 Navajo died from the journey alone.</a:t>
            </a:r>
          </a:p>
          <a:p>
            <a:r>
              <a:rPr lang="en-US" sz="1600" dirty="0"/>
              <a:t>·       As the Navajo were forced to relocate, the Carson-led American military destroyed Navajo villages. </a:t>
            </a:r>
            <a:r>
              <a:rPr lang="en-US" sz="1600" dirty="0" err="1"/>
              <a:t>Hogans</a:t>
            </a:r>
            <a:r>
              <a:rPr lang="en-US" sz="1600" dirty="0"/>
              <a:t>, which served as living space and also had religious and cultural significance, were burned and destroyed. Navajo livestock was killed, and U.S. soldiers chased Navajo people to ensure they left their homes for the Bosque Redondo.</a:t>
            </a:r>
          </a:p>
          <a:p>
            <a:r>
              <a:rPr lang="en-US" sz="1600" dirty="0"/>
              <a:t>·       Because of his Navajo campaign and his many other conflicts with Native people, Carson built a reputation of embodying American patriotism and heroism during the spread of Manifest Destiny. General Carleton most likely never saw the events of the Long Walk.</a:t>
            </a:r>
          </a:p>
        </p:txBody>
      </p:sp>
      <p:sp>
        <p:nvSpPr>
          <p:cNvPr id="5" name="TextBox 4">
            <a:extLst>
              <a:ext uri="{FF2B5EF4-FFF2-40B4-BE49-F238E27FC236}">
                <a16:creationId xmlns:a16="http://schemas.microsoft.com/office/drawing/2014/main" id="{3B861038-EE21-4764-BEAA-26895D89BD41}"/>
              </a:ext>
            </a:extLst>
          </p:cNvPr>
          <p:cNvSpPr txBox="1"/>
          <p:nvPr/>
        </p:nvSpPr>
        <p:spPr>
          <a:xfrm>
            <a:off x="23469599" y="11949293"/>
            <a:ext cx="7307886" cy="6075509"/>
          </a:xfrm>
          <a:prstGeom prst="rect">
            <a:avLst/>
          </a:prstGeom>
          <a:noFill/>
        </p:spPr>
        <p:txBody>
          <a:bodyPr wrap="square" rtlCol="0">
            <a:spAutoFit/>
          </a:bodyPr>
          <a:lstStyle/>
          <a:p>
            <a:r>
              <a:rPr lang="en-US" sz="3200" dirty="0"/>
              <a:t>Lasting effects:</a:t>
            </a:r>
          </a:p>
          <a:p>
            <a:r>
              <a:rPr lang="en-US" sz="1600" dirty="0"/>
              <a:t>·       In the 1930s, the Bureau of Indian Affairs enacted policies that forced Navajo to reduce their livestock population. The goal of these policies were to encourage Navajo to seek work outside the reservation, become wage workers, and leave reservation life to become nuclear families in American communities.</a:t>
            </a:r>
          </a:p>
          <a:p>
            <a:r>
              <a:rPr lang="en-US" sz="1600" dirty="0"/>
              <a:t>·       Instead of seeing wage working as an opportunity for a new way of life, Navajo workers resisted abandoning their traditions, and used work off the reservation to support their families.</a:t>
            </a:r>
          </a:p>
          <a:p>
            <a:r>
              <a:rPr lang="en-US" sz="1600" dirty="0"/>
              <a:t>·       Because Navajo workers spent significant time away from the reservation, they were forced to negotiate between culturally-defined perceptions of work, gender role, and household responsibility. This caused a dramatic shift overtime in Navajo culture and communities.</a:t>
            </a:r>
          </a:p>
          <a:p>
            <a:r>
              <a:rPr lang="en-US" sz="1600" dirty="0"/>
              <a:t>·       The BIA’s intentions were similar to general Carleton’s seventy years prior. Both wanted to force the Navajo to adapt to American culture and move away from their traditions. Ironically, Carleton tried to accomplish the by forcing the Navajo into a reservation, and the BIA tried to do the same by forcing them out of one.</a:t>
            </a:r>
          </a:p>
          <a:p>
            <a:r>
              <a:rPr lang="en-US" sz="1600" dirty="0"/>
              <a:t>·       The Navajo Nation is the second largest Native American tribe in the US behind the Cherokee and the largest reservation by size in the US. However, over 40% over of the reservation lack access to running water. Many live in extreme poverty, and are unable to purchase large containers to store clean water in. Most have to rely on volunteer/humanitarian/charitable organizations for water, which is delivered by trucks from the outside the reservation (2). Those who are not assisted in this way, have to rely on the kindness of neighbors and loved ones (1).</a:t>
            </a:r>
          </a:p>
        </p:txBody>
      </p:sp>
      <p:sp>
        <p:nvSpPr>
          <p:cNvPr id="6" name="TextBox 5">
            <a:extLst>
              <a:ext uri="{FF2B5EF4-FFF2-40B4-BE49-F238E27FC236}">
                <a16:creationId xmlns:a16="http://schemas.microsoft.com/office/drawing/2014/main" id="{FC86A085-8746-41E4-B3C7-E941C777DDEF}"/>
              </a:ext>
            </a:extLst>
          </p:cNvPr>
          <p:cNvSpPr txBox="1"/>
          <p:nvPr/>
        </p:nvSpPr>
        <p:spPr>
          <a:xfrm>
            <a:off x="23469600" y="6291072"/>
            <a:ext cx="6712268"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925A42E4-C485-4EA4-BA9F-ADB53556EECB}"/>
              </a:ext>
            </a:extLst>
          </p:cNvPr>
          <p:cNvSpPr txBox="1"/>
          <p:nvPr/>
        </p:nvSpPr>
        <p:spPr>
          <a:xfrm>
            <a:off x="1877377" y="9895582"/>
            <a:ext cx="7571421" cy="1077218"/>
          </a:xfrm>
          <a:prstGeom prst="rect">
            <a:avLst/>
          </a:prstGeom>
          <a:noFill/>
        </p:spPr>
        <p:txBody>
          <a:bodyPr wrap="square" rtlCol="0">
            <a:spAutoFit/>
          </a:bodyPr>
          <a:lstStyle/>
          <a:p>
            <a:r>
              <a:rPr lang="en-US" sz="3200" dirty="0"/>
              <a:t>Research Question:</a:t>
            </a:r>
            <a:r>
              <a:rPr lang="en-US" sz="1600" dirty="0"/>
              <a:t> What were the negative impacts of the wars between the United States and the Navajo peoples on Navajo way of life and how have they had a lasting impact on today’s Navajo?</a:t>
            </a:r>
          </a:p>
        </p:txBody>
      </p:sp>
      <p:sp>
        <p:nvSpPr>
          <p:cNvPr id="8" name="TextBox 7">
            <a:extLst>
              <a:ext uri="{FF2B5EF4-FFF2-40B4-BE49-F238E27FC236}">
                <a16:creationId xmlns:a16="http://schemas.microsoft.com/office/drawing/2014/main" id="{A2161088-C473-4679-9306-6F0B75CC4684}"/>
              </a:ext>
            </a:extLst>
          </p:cNvPr>
          <p:cNvSpPr txBox="1"/>
          <p:nvPr/>
        </p:nvSpPr>
        <p:spPr>
          <a:xfrm>
            <a:off x="23469599" y="4172281"/>
            <a:ext cx="7307886" cy="3539430"/>
          </a:xfrm>
          <a:prstGeom prst="rect">
            <a:avLst/>
          </a:prstGeom>
          <a:noFill/>
        </p:spPr>
        <p:txBody>
          <a:bodyPr wrap="square" rtlCol="0">
            <a:spAutoFit/>
          </a:bodyPr>
          <a:lstStyle/>
          <a:p>
            <a:r>
              <a:rPr lang="en-US" sz="3200" dirty="0"/>
              <a:t>Witness accounts:</a:t>
            </a:r>
          </a:p>
          <a:p>
            <a:r>
              <a:rPr lang="en-US" sz="1600" dirty="0"/>
              <a:t>·       “The exodus of this whole people from the land of their fathers is a touching sight. They have fought us gallantly for years on years; they have defended their mountains and their stupendous canyons with heroism; but at length, they found it was their destiny, too, to give way to the insatiable progress of our race.” Gen. James Carleton. (5)</a:t>
            </a:r>
          </a:p>
          <a:p>
            <a:r>
              <a:rPr lang="en-US" sz="1600" dirty="0"/>
              <a:t>·       “Most of the people got sick and had stomach trouble. The children also had stomach ache. The prisoners begged the Army for some corn, and the leaders also pleaded for it for their people. Finally, they were given some- one ear of corn each.” Navajo Survivor of Bosque Redondo. (6)</a:t>
            </a:r>
          </a:p>
          <a:p>
            <a:r>
              <a:rPr lang="en-US" sz="1600" dirty="0"/>
              <a:t>·       My God and my mother live in the west and I will not leave them. I was born there. I shall remain there. I have nothing to lose but my life, and that they can come take whenever they please. But I will not move.” Manuelito, Navajo. (6)</a:t>
            </a:r>
          </a:p>
        </p:txBody>
      </p:sp>
      <p:sp>
        <p:nvSpPr>
          <p:cNvPr id="9" name="TextBox 8">
            <a:extLst>
              <a:ext uri="{FF2B5EF4-FFF2-40B4-BE49-F238E27FC236}">
                <a16:creationId xmlns:a16="http://schemas.microsoft.com/office/drawing/2014/main" id="{34D80723-F6C7-4590-AD4D-90B3FB5E48FF}"/>
              </a:ext>
            </a:extLst>
          </p:cNvPr>
          <p:cNvSpPr txBox="1"/>
          <p:nvPr/>
        </p:nvSpPr>
        <p:spPr>
          <a:xfrm>
            <a:off x="23469599" y="7937676"/>
            <a:ext cx="7307886" cy="3785652"/>
          </a:xfrm>
          <a:prstGeom prst="rect">
            <a:avLst/>
          </a:prstGeom>
          <a:noFill/>
        </p:spPr>
        <p:txBody>
          <a:bodyPr wrap="square" rtlCol="0">
            <a:spAutoFit/>
          </a:bodyPr>
          <a:lstStyle/>
          <a:p>
            <a:r>
              <a:rPr lang="en-US" sz="3200" dirty="0"/>
              <a:t>Contrasting perspectives:</a:t>
            </a:r>
          </a:p>
          <a:p>
            <a:r>
              <a:rPr lang="en-US" sz="1600" dirty="0"/>
              <a:t>“General Carleton ordered his soldiers to treat their charges with “Christian kindness”-and reminded them that the goal was to transport them to Bosque Redondo as swiftly and safely as possible so that soldiers would never have to fight them again…The Navajos, Carleton said, were now ‘proteges of the United States -a people who, having given up their country, should be provided for by a powerful and Christian nation.’”  (5)</a:t>
            </a:r>
          </a:p>
          <a:p>
            <a:endParaRPr lang="en-US" sz="1600" dirty="0"/>
          </a:p>
          <a:p>
            <a:r>
              <a:rPr lang="en-US" sz="1600" dirty="0"/>
              <a:t>“Families living in and around the canyon were rousted from their adobe-covered </a:t>
            </a:r>
            <a:r>
              <a:rPr lang="en-US" sz="1600" dirty="0" err="1"/>
              <a:t>hogans</a:t>
            </a:r>
            <a:r>
              <a:rPr lang="en-US" sz="1600" dirty="0"/>
              <a:t>, which were then burned- along with their saddles, clothing, and blankets. Their sheep, cattle, and horses were seized or slaughtered, their peach orchards were hacked down, and about 2 million pounds of Navajo corn went up in smoke. Families hiding in the canyon walls were hunted down. Tribal accounts tell of some who chose to leap from the cliffs rather than leave their homeland.”  (6)</a:t>
            </a:r>
          </a:p>
        </p:txBody>
      </p:sp>
      <p:sp>
        <p:nvSpPr>
          <p:cNvPr id="10" name="TextBox 9">
            <a:extLst>
              <a:ext uri="{FF2B5EF4-FFF2-40B4-BE49-F238E27FC236}">
                <a16:creationId xmlns:a16="http://schemas.microsoft.com/office/drawing/2014/main" id="{01106B71-650A-49D6-8CB9-474EC89A3A4C}"/>
              </a:ext>
            </a:extLst>
          </p:cNvPr>
          <p:cNvSpPr txBox="1"/>
          <p:nvPr/>
        </p:nvSpPr>
        <p:spPr>
          <a:xfrm>
            <a:off x="23469599" y="18299414"/>
            <a:ext cx="7307885" cy="1569660"/>
          </a:xfrm>
          <a:prstGeom prst="rect">
            <a:avLst/>
          </a:prstGeom>
          <a:noFill/>
        </p:spPr>
        <p:txBody>
          <a:bodyPr wrap="square" rtlCol="0">
            <a:spAutoFit/>
          </a:bodyPr>
          <a:lstStyle/>
          <a:p>
            <a:r>
              <a:rPr lang="en-US" sz="3200" dirty="0"/>
              <a:t>Conclusion:</a:t>
            </a:r>
            <a:r>
              <a:rPr lang="en-US" dirty="0"/>
              <a:t> </a:t>
            </a:r>
          </a:p>
          <a:p>
            <a:r>
              <a:rPr lang="en-US" sz="1600" dirty="0"/>
              <a:t>The forced removal of the Navajo and other Native Americans by the U.S. military in the mid-19th century has caused a chain of events that has led to the abandonment of traditional Navajo culture and has harshly impacted sense of community and quality of life or Navajo peoples. </a:t>
            </a:r>
          </a:p>
        </p:txBody>
      </p:sp>
      <p:sp>
        <p:nvSpPr>
          <p:cNvPr id="11" name="TextBox 10">
            <a:extLst>
              <a:ext uri="{FF2B5EF4-FFF2-40B4-BE49-F238E27FC236}">
                <a16:creationId xmlns:a16="http://schemas.microsoft.com/office/drawing/2014/main" id="{EB1EC724-7623-4FC0-A2A1-FA8FF7F3C45C}"/>
              </a:ext>
            </a:extLst>
          </p:cNvPr>
          <p:cNvSpPr txBox="1"/>
          <p:nvPr/>
        </p:nvSpPr>
        <p:spPr>
          <a:xfrm>
            <a:off x="1877377" y="16575865"/>
            <a:ext cx="7571421" cy="5016758"/>
          </a:xfrm>
          <a:prstGeom prst="rect">
            <a:avLst/>
          </a:prstGeom>
          <a:noFill/>
        </p:spPr>
        <p:txBody>
          <a:bodyPr wrap="square" rtlCol="0">
            <a:spAutoFit/>
          </a:bodyPr>
          <a:lstStyle/>
          <a:p>
            <a:r>
              <a:rPr lang="en-US" sz="3200" dirty="0"/>
              <a:t>Sources:</a:t>
            </a:r>
          </a:p>
          <a:p>
            <a:pPr marL="342900" indent="-342900">
              <a:buAutoNum type="arabicPeriod"/>
            </a:pPr>
            <a:r>
              <a:rPr lang="en-US" sz="1600" dirty="0">
                <a:solidFill>
                  <a:srgbClr val="333333"/>
                </a:solidFill>
                <a:latin typeface="+mj-lt"/>
              </a:rPr>
              <a:t>Lazaro, Fred De Sam. "How Off-the-grid Navajo Residents Are Getting Running</a:t>
            </a:r>
          </a:p>
          <a:p>
            <a:r>
              <a:rPr lang="en-US" sz="1600" dirty="0">
                <a:solidFill>
                  <a:srgbClr val="333333"/>
                </a:solidFill>
                <a:latin typeface="+mj-lt"/>
              </a:rPr>
              <a:t> 	Water." PBS. June 20, 2018. Accessed April 08, 2019. 	</a:t>
            </a:r>
            <a:r>
              <a:rPr lang="en-US" sz="1600" dirty="0">
                <a:solidFill>
                  <a:srgbClr val="333333"/>
                </a:solidFill>
                <a:latin typeface="+mj-lt"/>
                <a:hlinkClick r:id="rId2"/>
              </a:rPr>
              <a:t>https://www.pbs.org/newshour/show/how-off-the-grid-navajo-residents-are-</a:t>
            </a:r>
            <a:r>
              <a:rPr lang="en-US" sz="1600" dirty="0">
                <a:solidFill>
                  <a:srgbClr val="333333"/>
                </a:solidFill>
                <a:latin typeface="+mj-lt"/>
              </a:rPr>
              <a:t>	getting-running-water.</a:t>
            </a:r>
            <a:endParaRPr lang="en-US" sz="1600" dirty="0">
              <a:latin typeface="+mj-lt"/>
            </a:endParaRPr>
          </a:p>
          <a:p>
            <a:r>
              <a:rPr lang="en-US" sz="1600" dirty="0">
                <a:solidFill>
                  <a:srgbClr val="333333"/>
                </a:solidFill>
                <a:latin typeface="+mj-lt"/>
              </a:rPr>
              <a:t>2. "Navajo Reservation - Navajo Relief Fund." A Program of Partnership With Native 	Americans. Accessed April 08, 2019. 	</a:t>
            </a:r>
            <a:r>
              <a:rPr lang="en-US" sz="1600" dirty="0">
                <a:solidFill>
                  <a:srgbClr val="333333"/>
                </a:solidFill>
                <a:latin typeface="+mj-lt"/>
                <a:hlinkClick r:id="rId3"/>
              </a:rPr>
              <a:t>http://www.nativepartnership.org/site/PageServer?pagename=nrf_navajoreservat</a:t>
            </a:r>
            <a:r>
              <a:rPr lang="en-US" sz="1600" dirty="0">
                <a:solidFill>
                  <a:srgbClr val="333333"/>
                </a:solidFill>
                <a:latin typeface="+mj-lt"/>
              </a:rPr>
              <a:t>	ion.</a:t>
            </a:r>
            <a:endParaRPr lang="en-US" sz="1600" dirty="0">
              <a:latin typeface="+mj-lt"/>
            </a:endParaRPr>
          </a:p>
          <a:p>
            <a:r>
              <a:rPr lang="en-US" sz="1600" dirty="0">
                <a:solidFill>
                  <a:srgbClr val="333333"/>
                </a:solidFill>
                <a:latin typeface="+mj-lt"/>
              </a:rPr>
              <a:t>3. "Navajo Wars." Wikipedia. December 22, 2018. Accessed April 08, 2019. 	https://en.wikipedia.org/wiki/Navajo_Wars.</a:t>
            </a:r>
            <a:endParaRPr lang="en-US" sz="1600" dirty="0">
              <a:latin typeface="+mj-lt"/>
            </a:endParaRPr>
          </a:p>
          <a:p>
            <a:r>
              <a:rPr lang="en-US" sz="1600" dirty="0">
                <a:solidFill>
                  <a:srgbClr val="333333"/>
                </a:solidFill>
                <a:latin typeface="+mj-lt"/>
              </a:rPr>
              <a:t>4. Nichols, Roger L. </a:t>
            </a:r>
            <a:r>
              <a:rPr lang="en-US" sz="1600" i="1" dirty="0">
                <a:solidFill>
                  <a:srgbClr val="333333"/>
                </a:solidFill>
                <a:latin typeface="+mj-lt"/>
              </a:rPr>
              <a:t>The American Indian: Past and Present</a:t>
            </a:r>
            <a:r>
              <a:rPr lang="en-US" sz="1600" dirty="0">
                <a:solidFill>
                  <a:srgbClr val="333333"/>
                </a:solidFill>
                <a:latin typeface="+mj-lt"/>
              </a:rPr>
              <a:t>. Norman, OK: University of 	Oklahoma Press, 2008.</a:t>
            </a:r>
            <a:endParaRPr lang="en-US" sz="1600" dirty="0">
              <a:latin typeface="+mj-lt"/>
            </a:endParaRPr>
          </a:p>
          <a:p>
            <a:r>
              <a:rPr lang="en-US" sz="1600" dirty="0">
                <a:solidFill>
                  <a:srgbClr val="333333"/>
                </a:solidFill>
                <a:latin typeface="+mj-lt"/>
              </a:rPr>
              <a:t>5. Sides, Hampton. </a:t>
            </a:r>
            <a:r>
              <a:rPr lang="en-US" sz="1600" i="1" dirty="0">
                <a:solidFill>
                  <a:srgbClr val="333333"/>
                </a:solidFill>
                <a:latin typeface="+mj-lt"/>
              </a:rPr>
              <a:t>Blood and Thunder: An Epic of the American West</a:t>
            </a:r>
            <a:r>
              <a:rPr lang="en-US" sz="1600" dirty="0">
                <a:solidFill>
                  <a:srgbClr val="333333"/>
                </a:solidFill>
                <a:latin typeface="+mj-lt"/>
              </a:rPr>
              <a:t>. London: Abacus, 	2008.</a:t>
            </a:r>
            <a:endParaRPr lang="en-US" sz="1600" dirty="0">
              <a:latin typeface="+mj-lt"/>
            </a:endParaRPr>
          </a:p>
          <a:p>
            <a:r>
              <a:rPr lang="en-US" sz="1600" i="1" dirty="0">
                <a:solidFill>
                  <a:srgbClr val="333333"/>
                </a:solidFill>
                <a:latin typeface="+mj-lt"/>
              </a:rPr>
              <a:t>6. Through Indian Eyes: The Untold Story of Native American Peoples</a:t>
            </a:r>
            <a:r>
              <a:rPr lang="en-US" sz="1600" dirty="0">
                <a:solidFill>
                  <a:srgbClr val="333333"/>
                </a:solidFill>
                <a:latin typeface="+mj-lt"/>
              </a:rPr>
              <a:t>. Pleasantville, N.Y: 	Readers Digest Association, 1996.</a:t>
            </a:r>
            <a:endParaRPr lang="en-US" sz="1600" dirty="0">
              <a:latin typeface="+mj-lt"/>
            </a:endParaRPr>
          </a:p>
          <a:p>
            <a:br>
              <a:rPr lang="en-US" sz="1600" dirty="0">
                <a:latin typeface="+mj-lt"/>
              </a:rPr>
            </a:br>
            <a:endParaRPr lang="en-US" sz="1600" dirty="0">
              <a:latin typeface="+mj-lt"/>
            </a:endParaRPr>
          </a:p>
        </p:txBody>
      </p:sp>
      <p:cxnSp>
        <p:nvCxnSpPr>
          <p:cNvPr id="13" name="Straight Connector 12">
            <a:extLst>
              <a:ext uri="{FF2B5EF4-FFF2-40B4-BE49-F238E27FC236}">
                <a16:creationId xmlns:a16="http://schemas.microsoft.com/office/drawing/2014/main" id="{234DD470-8D5E-4EA1-B60E-C9D3774B82E1}"/>
              </a:ext>
            </a:extLst>
          </p:cNvPr>
          <p:cNvCxnSpPr>
            <a:cxnSpLocks/>
          </p:cNvCxnSpPr>
          <p:nvPr/>
        </p:nvCxnSpPr>
        <p:spPr>
          <a:xfrm>
            <a:off x="9448798" y="17343120"/>
            <a:ext cx="13045440" cy="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D890C1C7-950B-4AC2-94D4-35EB7FCCF0AE}"/>
              </a:ext>
            </a:extLst>
          </p:cNvPr>
          <p:cNvCxnSpPr>
            <a:cxnSpLocks/>
          </p:cNvCxnSpPr>
          <p:nvPr/>
        </p:nvCxnSpPr>
        <p:spPr>
          <a:xfrm>
            <a:off x="10271760"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563116-0E23-4E78-8074-793CB6636B47}"/>
              </a:ext>
            </a:extLst>
          </p:cNvPr>
          <p:cNvCxnSpPr>
            <a:cxnSpLocks/>
          </p:cNvCxnSpPr>
          <p:nvPr/>
        </p:nvCxnSpPr>
        <p:spPr>
          <a:xfrm>
            <a:off x="12070080"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7B5A57-E092-4BBA-A48F-9B540932F76B}"/>
              </a:ext>
            </a:extLst>
          </p:cNvPr>
          <p:cNvCxnSpPr/>
          <p:nvPr/>
        </p:nvCxnSpPr>
        <p:spPr>
          <a:xfrm>
            <a:off x="13655040"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D9740D1-B4BF-480F-B824-14C71B986307}"/>
              </a:ext>
            </a:extLst>
          </p:cNvPr>
          <p:cNvCxnSpPr/>
          <p:nvPr/>
        </p:nvCxnSpPr>
        <p:spPr>
          <a:xfrm>
            <a:off x="14752320"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2D45B1-B969-4D27-9BAD-85D613EF59D2}"/>
              </a:ext>
            </a:extLst>
          </p:cNvPr>
          <p:cNvCxnSpPr/>
          <p:nvPr/>
        </p:nvCxnSpPr>
        <p:spPr>
          <a:xfrm>
            <a:off x="15730555"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18E69D-7FF1-4B0F-98F1-87D503BACB40}"/>
              </a:ext>
            </a:extLst>
          </p:cNvPr>
          <p:cNvCxnSpPr/>
          <p:nvPr/>
        </p:nvCxnSpPr>
        <p:spPr>
          <a:xfrm>
            <a:off x="17424208"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C7D6C8-3EDD-4868-A351-D27E1B0D65A3}"/>
              </a:ext>
            </a:extLst>
          </p:cNvPr>
          <p:cNvCxnSpPr/>
          <p:nvPr/>
        </p:nvCxnSpPr>
        <p:spPr>
          <a:xfrm>
            <a:off x="18420847" y="17007840"/>
            <a:ext cx="0" cy="670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E9E97BB-EC1B-45A0-AE78-C72B9ED23204}"/>
              </a:ext>
            </a:extLst>
          </p:cNvPr>
          <p:cNvSpPr txBox="1"/>
          <p:nvPr/>
        </p:nvSpPr>
        <p:spPr>
          <a:xfrm rot="18652805">
            <a:off x="9604951" y="14862581"/>
            <a:ext cx="4330446" cy="584775"/>
          </a:xfrm>
          <a:prstGeom prst="rect">
            <a:avLst/>
          </a:prstGeom>
          <a:noFill/>
        </p:spPr>
        <p:txBody>
          <a:bodyPr wrap="square" rtlCol="0">
            <a:spAutoFit/>
          </a:bodyPr>
          <a:lstStyle/>
          <a:p>
            <a:r>
              <a:rPr lang="en-US" sz="1600"/>
              <a:t>1851 Edwin Sumner’s campaign against the Navajo</a:t>
            </a:r>
            <a:endParaRPr lang="en-US" sz="1600" dirty="0"/>
          </a:p>
        </p:txBody>
      </p:sp>
      <p:sp>
        <p:nvSpPr>
          <p:cNvPr id="37" name="TextBox 36">
            <a:extLst>
              <a:ext uri="{FF2B5EF4-FFF2-40B4-BE49-F238E27FC236}">
                <a16:creationId xmlns:a16="http://schemas.microsoft.com/office/drawing/2014/main" id="{813143DF-C764-43B9-9011-CC86FC764A2D}"/>
              </a:ext>
            </a:extLst>
          </p:cNvPr>
          <p:cNvSpPr txBox="1"/>
          <p:nvPr/>
        </p:nvSpPr>
        <p:spPr>
          <a:xfrm rot="2763304">
            <a:off x="11450131" y="19298595"/>
            <a:ext cx="4848033" cy="338554"/>
          </a:xfrm>
          <a:prstGeom prst="rect">
            <a:avLst/>
          </a:prstGeom>
          <a:noFill/>
        </p:spPr>
        <p:txBody>
          <a:bodyPr wrap="square" rtlCol="0">
            <a:spAutoFit/>
          </a:bodyPr>
          <a:lstStyle/>
          <a:p>
            <a:r>
              <a:rPr lang="en-US" sz="1600"/>
              <a:t>1855 Treaty between Manuelito and U.S. Officials</a:t>
            </a:r>
            <a:endParaRPr lang="en-US" sz="1600" dirty="0"/>
          </a:p>
        </p:txBody>
      </p:sp>
      <p:sp>
        <p:nvSpPr>
          <p:cNvPr id="38" name="TextBox 37">
            <a:extLst>
              <a:ext uri="{FF2B5EF4-FFF2-40B4-BE49-F238E27FC236}">
                <a16:creationId xmlns:a16="http://schemas.microsoft.com/office/drawing/2014/main" id="{E7C59009-2C50-4804-9FCA-A0913B7D08AF}"/>
              </a:ext>
            </a:extLst>
          </p:cNvPr>
          <p:cNvSpPr txBox="1"/>
          <p:nvPr/>
        </p:nvSpPr>
        <p:spPr>
          <a:xfrm rot="18623794">
            <a:off x="12718342" y="14541566"/>
            <a:ext cx="5641671" cy="584775"/>
          </a:xfrm>
          <a:prstGeom prst="rect">
            <a:avLst/>
          </a:prstGeom>
          <a:noFill/>
        </p:spPr>
        <p:txBody>
          <a:bodyPr wrap="square" rtlCol="0">
            <a:spAutoFit/>
          </a:bodyPr>
          <a:lstStyle/>
          <a:p>
            <a:r>
              <a:rPr lang="en-US" sz="1600"/>
              <a:t>1858 Navajo demand that Fort Defiance stop grazing livestock on Navajo land</a:t>
            </a:r>
            <a:endParaRPr lang="en-US" sz="1600" dirty="0"/>
          </a:p>
        </p:txBody>
      </p:sp>
      <p:sp>
        <p:nvSpPr>
          <p:cNvPr id="39" name="TextBox 38">
            <a:extLst>
              <a:ext uri="{FF2B5EF4-FFF2-40B4-BE49-F238E27FC236}">
                <a16:creationId xmlns:a16="http://schemas.microsoft.com/office/drawing/2014/main" id="{C00D19FC-5C96-413B-A70C-7FB7079AFAC1}"/>
              </a:ext>
            </a:extLst>
          </p:cNvPr>
          <p:cNvSpPr txBox="1"/>
          <p:nvPr/>
        </p:nvSpPr>
        <p:spPr>
          <a:xfrm rot="2663743">
            <a:off x="14218940" y="19081503"/>
            <a:ext cx="4692744" cy="338554"/>
          </a:xfrm>
          <a:prstGeom prst="rect">
            <a:avLst/>
          </a:prstGeom>
          <a:noFill/>
        </p:spPr>
        <p:txBody>
          <a:bodyPr wrap="square" rtlCol="0">
            <a:spAutoFit/>
          </a:bodyPr>
          <a:lstStyle/>
          <a:p>
            <a:r>
              <a:rPr lang="en-US" sz="1600"/>
              <a:t>1860 Second Battle of Fort Defiance</a:t>
            </a:r>
            <a:endParaRPr lang="en-US" sz="1600" dirty="0"/>
          </a:p>
        </p:txBody>
      </p:sp>
      <p:sp>
        <p:nvSpPr>
          <p:cNvPr id="40" name="TextBox 39">
            <a:extLst>
              <a:ext uri="{FF2B5EF4-FFF2-40B4-BE49-F238E27FC236}">
                <a16:creationId xmlns:a16="http://schemas.microsoft.com/office/drawing/2014/main" id="{5370FF45-1054-4A54-8F53-A8A04A8DA5A1}"/>
              </a:ext>
            </a:extLst>
          </p:cNvPr>
          <p:cNvSpPr txBox="1"/>
          <p:nvPr/>
        </p:nvSpPr>
        <p:spPr>
          <a:xfrm rot="18701774">
            <a:off x="15001668" y="14953217"/>
            <a:ext cx="4796286" cy="338554"/>
          </a:xfrm>
          <a:prstGeom prst="rect">
            <a:avLst/>
          </a:prstGeom>
          <a:noFill/>
        </p:spPr>
        <p:txBody>
          <a:bodyPr wrap="square" rtlCol="0">
            <a:spAutoFit/>
          </a:bodyPr>
          <a:lstStyle/>
          <a:p>
            <a:r>
              <a:rPr lang="en-US" sz="1600" dirty="0"/>
              <a:t>1861 Treaty at Fort Fauntleroy</a:t>
            </a:r>
          </a:p>
        </p:txBody>
      </p:sp>
      <p:sp>
        <p:nvSpPr>
          <p:cNvPr id="41" name="TextBox 40">
            <a:extLst>
              <a:ext uri="{FF2B5EF4-FFF2-40B4-BE49-F238E27FC236}">
                <a16:creationId xmlns:a16="http://schemas.microsoft.com/office/drawing/2014/main" id="{5BED50E4-F7BB-4F7C-9724-AB80369C2215}"/>
              </a:ext>
            </a:extLst>
          </p:cNvPr>
          <p:cNvSpPr txBox="1"/>
          <p:nvPr/>
        </p:nvSpPr>
        <p:spPr>
          <a:xfrm rot="2807782">
            <a:off x="16782714" y="19239773"/>
            <a:ext cx="4631680" cy="338554"/>
          </a:xfrm>
          <a:prstGeom prst="rect">
            <a:avLst/>
          </a:prstGeom>
          <a:noFill/>
        </p:spPr>
        <p:txBody>
          <a:bodyPr wrap="square" rtlCol="0">
            <a:spAutoFit/>
          </a:bodyPr>
          <a:lstStyle/>
          <a:p>
            <a:r>
              <a:rPr lang="en-US" sz="1600"/>
              <a:t>1863 Beginning of the Kit Carson campaign</a:t>
            </a:r>
            <a:endParaRPr lang="en-US" sz="1600" dirty="0"/>
          </a:p>
        </p:txBody>
      </p:sp>
      <p:sp>
        <p:nvSpPr>
          <p:cNvPr id="42" name="TextBox 41">
            <a:extLst>
              <a:ext uri="{FF2B5EF4-FFF2-40B4-BE49-F238E27FC236}">
                <a16:creationId xmlns:a16="http://schemas.microsoft.com/office/drawing/2014/main" id="{B11DF12C-9878-4094-8224-AD996C88B9A3}"/>
              </a:ext>
            </a:extLst>
          </p:cNvPr>
          <p:cNvSpPr txBox="1"/>
          <p:nvPr/>
        </p:nvSpPr>
        <p:spPr>
          <a:xfrm rot="18540904">
            <a:off x="17419600" y="14266263"/>
            <a:ext cx="5620970" cy="338554"/>
          </a:xfrm>
          <a:prstGeom prst="rect">
            <a:avLst/>
          </a:prstGeom>
          <a:noFill/>
        </p:spPr>
        <p:txBody>
          <a:bodyPr wrap="square" rtlCol="0">
            <a:spAutoFit/>
          </a:bodyPr>
          <a:lstStyle/>
          <a:p>
            <a:r>
              <a:rPr lang="en-US" sz="1600"/>
              <a:t>1864-1866 The Long Walk Migration</a:t>
            </a:r>
            <a:endParaRPr lang="en-US" sz="1600" dirty="0"/>
          </a:p>
        </p:txBody>
      </p:sp>
      <p:pic>
        <p:nvPicPr>
          <p:cNvPr id="16" name="Picture 15">
            <a:extLst>
              <a:ext uri="{FF2B5EF4-FFF2-40B4-BE49-F238E27FC236}">
                <a16:creationId xmlns:a16="http://schemas.microsoft.com/office/drawing/2014/main" id="{7F5B6F6A-1BF4-43C0-B331-FC297AEB2DF6}"/>
              </a:ext>
            </a:extLst>
          </p:cNvPr>
          <p:cNvPicPr>
            <a:picLocks noChangeAspect="1"/>
          </p:cNvPicPr>
          <p:nvPr/>
        </p:nvPicPr>
        <p:blipFill>
          <a:blip r:embed="rId4"/>
          <a:stretch>
            <a:fillRect/>
          </a:stretch>
        </p:blipFill>
        <p:spPr>
          <a:xfrm>
            <a:off x="14134270" y="4702996"/>
            <a:ext cx="3192570" cy="4340352"/>
          </a:xfrm>
          <a:prstGeom prst="rect">
            <a:avLst/>
          </a:prstGeom>
        </p:spPr>
      </p:pic>
      <p:pic>
        <p:nvPicPr>
          <p:cNvPr id="17" name="Picture 16">
            <a:extLst>
              <a:ext uri="{FF2B5EF4-FFF2-40B4-BE49-F238E27FC236}">
                <a16:creationId xmlns:a16="http://schemas.microsoft.com/office/drawing/2014/main" id="{58473597-49D6-4E0E-A544-620856130F8B}"/>
              </a:ext>
            </a:extLst>
          </p:cNvPr>
          <p:cNvPicPr>
            <a:picLocks noChangeAspect="1"/>
          </p:cNvPicPr>
          <p:nvPr/>
        </p:nvPicPr>
        <p:blipFill>
          <a:blip r:embed="rId5"/>
          <a:stretch>
            <a:fillRect/>
          </a:stretch>
        </p:blipFill>
        <p:spPr>
          <a:xfrm>
            <a:off x="18492843" y="4702996"/>
            <a:ext cx="3519469" cy="4383014"/>
          </a:xfrm>
          <a:prstGeom prst="rect">
            <a:avLst/>
          </a:prstGeom>
        </p:spPr>
      </p:pic>
      <p:pic>
        <p:nvPicPr>
          <p:cNvPr id="18" name="Picture 17">
            <a:extLst>
              <a:ext uri="{FF2B5EF4-FFF2-40B4-BE49-F238E27FC236}">
                <a16:creationId xmlns:a16="http://schemas.microsoft.com/office/drawing/2014/main" id="{67124C04-FA6A-4E34-9FFD-B8A00A999E24}"/>
              </a:ext>
            </a:extLst>
          </p:cNvPr>
          <p:cNvPicPr>
            <a:picLocks noChangeAspect="1"/>
          </p:cNvPicPr>
          <p:nvPr/>
        </p:nvPicPr>
        <p:blipFill>
          <a:blip r:embed="rId6"/>
          <a:stretch>
            <a:fillRect/>
          </a:stretch>
        </p:blipFill>
        <p:spPr>
          <a:xfrm>
            <a:off x="10271760" y="4702996"/>
            <a:ext cx="2826657" cy="4292835"/>
          </a:xfrm>
          <a:prstGeom prst="rect">
            <a:avLst/>
          </a:prstGeom>
        </p:spPr>
      </p:pic>
      <p:pic>
        <p:nvPicPr>
          <p:cNvPr id="19" name="Picture 18">
            <a:extLst>
              <a:ext uri="{FF2B5EF4-FFF2-40B4-BE49-F238E27FC236}">
                <a16:creationId xmlns:a16="http://schemas.microsoft.com/office/drawing/2014/main" id="{A0FFF697-33C3-47CA-B33B-DB7C752D3901}"/>
              </a:ext>
            </a:extLst>
          </p:cNvPr>
          <p:cNvPicPr>
            <a:picLocks noChangeAspect="1"/>
          </p:cNvPicPr>
          <p:nvPr/>
        </p:nvPicPr>
        <p:blipFill>
          <a:blip r:embed="rId7"/>
          <a:stretch>
            <a:fillRect/>
          </a:stretch>
        </p:blipFill>
        <p:spPr>
          <a:xfrm>
            <a:off x="11233759" y="9627200"/>
            <a:ext cx="3729316" cy="2796987"/>
          </a:xfrm>
          <a:prstGeom prst="rect">
            <a:avLst/>
          </a:prstGeom>
        </p:spPr>
      </p:pic>
      <p:sp>
        <p:nvSpPr>
          <p:cNvPr id="21" name="TextBox 20">
            <a:extLst>
              <a:ext uri="{FF2B5EF4-FFF2-40B4-BE49-F238E27FC236}">
                <a16:creationId xmlns:a16="http://schemas.microsoft.com/office/drawing/2014/main" id="{D7C23B67-BCFC-4B76-B998-DD274CF4EE39}"/>
              </a:ext>
            </a:extLst>
          </p:cNvPr>
          <p:cNvSpPr txBox="1"/>
          <p:nvPr/>
        </p:nvSpPr>
        <p:spPr>
          <a:xfrm>
            <a:off x="11233759" y="12496180"/>
            <a:ext cx="2174575" cy="184666"/>
          </a:xfrm>
          <a:prstGeom prst="rect">
            <a:avLst/>
          </a:prstGeom>
          <a:noFill/>
        </p:spPr>
        <p:txBody>
          <a:bodyPr wrap="square" rtlCol="0">
            <a:spAutoFit/>
          </a:bodyPr>
          <a:lstStyle/>
          <a:p>
            <a:r>
              <a:rPr lang="en-US" sz="600" dirty="0"/>
              <a:t>Mytext.cnm.edu</a:t>
            </a:r>
          </a:p>
        </p:txBody>
      </p:sp>
      <p:sp>
        <p:nvSpPr>
          <p:cNvPr id="22" name="TextBox 21">
            <a:extLst>
              <a:ext uri="{FF2B5EF4-FFF2-40B4-BE49-F238E27FC236}">
                <a16:creationId xmlns:a16="http://schemas.microsoft.com/office/drawing/2014/main" id="{51F3D077-F6CD-4AF3-B524-2FEFB9180262}"/>
              </a:ext>
            </a:extLst>
          </p:cNvPr>
          <p:cNvSpPr txBox="1"/>
          <p:nvPr/>
        </p:nvSpPr>
        <p:spPr>
          <a:xfrm>
            <a:off x="10318331" y="9043348"/>
            <a:ext cx="1378562" cy="169277"/>
          </a:xfrm>
          <a:prstGeom prst="rect">
            <a:avLst/>
          </a:prstGeom>
          <a:noFill/>
        </p:spPr>
        <p:txBody>
          <a:bodyPr wrap="square" rtlCol="0">
            <a:spAutoFit/>
          </a:bodyPr>
          <a:lstStyle/>
          <a:p>
            <a:r>
              <a:rPr lang="en-US" sz="500" dirty="0"/>
              <a:t>Wikipedia.org</a:t>
            </a:r>
          </a:p>
        </p:txBody>
      </p:sp>
      <p:sp>
        <p:nvSpPr>
          <p:cNvPr id="24" name="TextBox 23">
            <a:extLst>
              <a:ext uri="{FF2B5EF4-FFF2-40B4-BE49-F238E27FC236}">
                <a16:creationId xmlns:a16="http://schemas.microsoft.com/office/drawing/2014/main" id="{8B92F485-722A-4AB1-9D6E-00E78AAA0F71}"/>
              </a:ext>
            </a:extLst>
          </p:cNvPr>
          <p:cNvSpPr txBox="1"/>
          <p:nvPr/>
        </p:nvSpPr>
        <p:spPr>
          <a:xfrm>
            <a:off x="14134270" y="9086010"/>
            <a:ext cx="1104183" cy="169277"/>
          </a:xfrm>
          <a:prstGeom prst="rect">
            <a:avLst/>
          </a:prstGeom>
          <a:noFill/>
        </p:spPr>
        <p:txBody>
          <a:bodyPr wrap="square" rtlCol="0">
            <a:spAutoFit/>
          </a:bodyPr>
          <a:lstStyle/>
          <a:p>
            <a:r>
              <a:rPr lang="en-US" sz="500" dirty="0"/>
              <a:t>Historynet.com</a:t>
            </a:r>
          </a:p>
        </p:txBody>
      </p:sp>
      <p:sp>
        <p:nvSpPr>
          <p:cNvPr id="25" name="TextBox 24">
            <a:extLst>
              <a:ext uri="{FF2B5EF4-FFF2-40B4-BE49-F238E27FC236}">
                <a16:creationId xmlns:a16="http://schemas.microsoft.com/office/drawing/2014/main" id="{F3B5F3A5-2BEE-47E6-AB11-9F1CDA205ED7}"/>
              </a:ext>
            </a:extLst>
          </p:cNvPr>
          <p:cNvSpPr txBox="1"/>
          <p:nvPr/>
        </p:nvSpPr>
        <p:spPr>
          <a:xfrm>
            <a:off x="18585064" y="9086010"/>
            <a:ext cx="1429620" cy="169277"/>
          </a:xfrm>
          <a:prstGeom prst="rect">
            <a:avLst/>
          </a:prstGeom>
          <a:noFill/>
        </p:spPr>
        <p:txBody>
          <a:bodyPr wrap="square" rtlCol="0">
            <a:spAutoFit/>
          </a:bodyPr>
          <a:lstStyle/>
          <a:p>
            <a:r>
              <a:rPr lang="en-US" sz="500" dirty="0"/>
              <a:t>Accessgeneology.com</a:t>
            </a:r>
          </a:p>
        </p:txBody>
      </p:sp>
      <p:pic>
        <p:nvPicPr>
          <p:cNvPr id="26" name="Picture 25">
            <a:extLst>
              <a:ext uri="{FF2B5EF4-FFF2-40B4-BE49-F238E27FC236}">
                <a16:creationId xmlns:a16="http://schemas.microsoft.com/office/drawing/2014/main" id="{CB02A0B4-6A6F-447A-BB8A-44D593208736}"/>
              </a:ext>
            </a:extLst>
          </p:cNvPr>
          <p:cNvPicPr>
            <a:picLocks noChangeAspect="1"/>
          </p:cNvPicPr>
          <p:nvPr/>
        </p:nvPicPr>
        <p:blipFill>
          <a:blip r:embed="rId8"/>
          <a:stretch>
            <a:fillRect/>
          </a:stretch>
        </p:blipFill>
        <p:spPr>
          <a:xfrm>
            <a:off x="17589965" y="9572967"/>
            <a:ext cx="4127153" cy="2777230"/>
          </a:xfrm>
          <a:prstGeom prst="rect">
            <a:avLst/>
          </a:prstGeom>
        </p:spPr>
      </p:pic>
    </p:spTree>
    <p:extLst>
      <p:ext uri="{BB962C8B-B14F-4D97-AF65-F5344CB8AC3E}">
        <p14:creationId xmlns:p14="http://schemas.microsoft.com/office/powerpoint/2010/main" val="3427500606"/>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158</TotalTime>
  <Words>1396</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Corbel</vt:lpstr>
      <vt:lpstr>Times New Roman</vt:lpstr>
      <vt:lpstr>Basis</vt:lpstr>
      <vt:lpstr>War in the West: The immediate and lasting effects of the conflicts between the Navajo and the U.S. in the mid-19th century. Christian Sherman and Josh Layton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in the West: The immediate and lasting effects of the conflicts between the Navajo and the U.S. in the mid-19th century. Christian Sherman and Josh Layton </dc:title>
  <dc:creator>Joshua Layton</dc:creator>
  <cp:lastModifiedBy>Joshua Layton</cp:lastModifiedBy>
  <cp:revision>14</cp:revision>
  <dcterms:created xsi:type="dcterms:W3CDTF">2019-04-08T04:54:00Z</dcterms:created>
  <dcterms:modified xsi:type="dcterms:W3CDTF">2019-04-08T20:49:24Z</dcterms:modified>
</cp:coreProperties>
</file>