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7" r:id="rId3"/>
    <p:sldId id="263" r:id="rId4"/>
    <p:sldId id="258" r:id="rId5"/>
    <p:sldId id="260" r:id="rId6"/>
    <p:sldId id="261" r:id="rId7"/>
    <p:sldId id="262" r:id="rId8"/>
    <p:sldId id="264" r:id="rId9"/>
    <p:sldId id="265" r:id="rId10"/>
    <p:sldId id="266" r:id="rId11"/>
    <p:sldId id="267" r:id="rId12"/>
    <p:sldId id="270"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0" d="100"/>
          <a:sy n="80" d="100"/>
        </p:scale>
        <p:origin x="12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3399B-31AF-483A-ADCD-68F1FB1E75B5}" type="datetimeFigureOut">
              <a:rPr lang="en-US" smtClean="0"/>
              <a:t>4/10/2019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8E38B9-A845-4426-BFC8-325D4051942B}" type="slidenum">
              <a:rPr lang="en-US" smtClean="0"/>
              <a:t>‹#›</a:t>
            </a:fld>
            <a:endParaRPr lang="en-US"/>
          </a:p>
        </p:txBody>
      </p:sp>
    </p:spTree>
    <p:extLst>
      <p:ext uri="{BB962C8B-B14F-4D97-AF65-F5344CB8AC3E}">
        <p14:creationId xmlns:p14="http://schemas.microsoft.com/office/powerpoint/2010/main" val="1474187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Date contemporary YA to 1967 (not Seventeenth Summer or The Catcher in the Rye)</a:t>
            </a:r>
          </a:p>
        </p:txBody>
      </p:sp>
      <p:sp>
        <p:nvSpPr>
          <p:cNvPr id="4" name="Slide Number Placeholder 3"/>
          <p:cNvSpPr>
            <a:spLocks noGrp="1"/>
          </p:cNvSpPr>
          <p:nvPr>
            <p:ph type="sldNum" sz="quarter" idx="5"/>
          </p:nvPr>
        </p:nvSpPr>
        <p:spPr/>
        <p:txBody>
          <a:bodyPr/>
          <a:lstStyle/>
          <a:p>
            <a:fld id="{848E38B9-A845-4426-BFC8-325D4051942B}" type="slidenum">
              <a:rPr lang="en-US" smtClean="0"/>
              <a:t>2</a:t>
            </a:fld>
            <a:endParaRPr lang="en-US"/>
          </a:p>
        </p:txBody>
      </p:sp>
    </p:spTree>
    <p:extLst>
      <p:ext uri="{BB962C8B-B14F-4D97-AF65-F5344CB8AC3E}">
        <p14:creationId xmlns:p14="http://schemas.microsoft.com/office/powerpoint/2010/main" val="317553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 the cover design, the Vigils, Brother Leon--defeat</a:t>
            </a:r>
          </a:p>
        </p:txBody>
      </p:sp>
      <p:sp>
        <p:nvSpPr>
          <p:cNvPr id="4" name="Slide Number Placeholder 3"/>
          <p:cNvSpPr>
            <a:spLocks noGrp="1"/>
          </p:cNvSpPr>
          <p:nvPr>
            <p:ph type="sldNum" sz="quarter" idx="5"/>
          </p:nvPr>
        </p:nvSpPr>
        <p:spPr/>
        <p:txBody>
          <a:bodyPr/>
          <a:lstStyle/>
          <a:p>
            <a:fld id="{848E38B9-A845-4426-BFC8-325D4051942B}" type="slidenum">
              <a:rPr lang="en-US" smtClean="0"/>
              <a:t>3</a:t>
            </a:fld>
            <a:endParaRPr lang="en-US"/>
          </a:p>
        </p:txBody>
      </p:sp>
    </p:spTree>
    <p:extLst>
      <p:ext uri="{BB962C8B-B14F-4D97-AF65-F5344CB8AC3E}">
        <p14:creationId xmlns:p14="http://schemas.microsoft.com/office/powerpoint/2010/main" val="436779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Ponyboy, Alfred, Benjie, M.C. Higgins, Dicey, Liz &amp; Annie, Jonas, Steve, Liesel, Katniss</a:t>
            </a:r>
          </a:p>
        </p:txBody>
      </p:sp>
      <p:sp>
        <p:nvSpPr>
          <p:cNvPr id="4" name="Slide Number Placeholder 3"/>
          <p:cNvSpPr>
            <a:spLocks noGrp="1"/>
          </p:cNvSpPr>
          <p:nvPr>
            <p:ph type="sldNum" sz="quarter" idx="5"/>
          </p:nvPr>
        </p:nvSpPr>
        <p:spPr/>
        <p:txBody>
          <a:bodyPr/>
          <a:lstStyle/>
          <a:p>
            <a:fld id="{848E38B9-A845-4426-BFC8-325D4051942B}" type="slidenum">
              <a:rPr lang="en-US" smtClean="0"/>
              <a:t>4</a:t>
            </a:fld>
            <a:endParaRPr lang="en-US"/>
          </a:p>
        </p:txBody>
      </p:sp>
    </p:spTree>
    <p:extLst>
      <p:ext uri="{BB962C8B-B14F-4D97-AF65-F5344CB8AC3E}">
        <p14:creationId xmlns:p14="http://schemas.microsoft.com/office/powerpoint/2010/main" val="79022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fits </a:t>
            </a:r>
            <a:r>
              <a:rPr lang="en-US" i="1" dirty="0"/>
              <a:t>The Chocolate War</a:t>
            </a:r>
            <a:r>
              <a:rPr lang="en-US" i="0" dirty="0"/>
              <a:t>—but Jerry doesn’t win.</a:t>
            </a:r>
            <a:endParaRPr lang="en-US" dirty="0"/>
          </a:p>
        </p:txBody>
      </p:sp>
      <p:sp>
        <p:nvSpPr>
          <p:cNvPr id="4" name="Slide Number Placeholder 3"/>
          <p:cNvSpPr>
            <a:spLocks noGrp="1"/>
          </p:cNvSpPr>
          <p:nvPr>
            <p:ph type="sldNum" sz="quarter" idx="5"/>
          </p:nvPr>
        </p:nvSpPr>
        <p:spPr/>
        <p:txBody>
          <a:bodyPr/>
          <a:lstStyle/>
          <a:p>
            <a:fld id="{848E38B9-A845-4426-BFC8-325D4051942B}" type="slidenum">
              <a:rPr lang="en-US" smtClean="0"/>
              <a:t>6</a:t>
            </a:fld>
            <a:endParaRPr lang="en-US"/>
          </a:p>
        </p:txBody>
      </p:sp>
    </p:spTree>
    <p:extLst>
      <p:ext uri="{BB962C8B-B14F-4D97-AF65-F5344CB8AC3E}">
        <p14:creationId xmlns:p14="http://schemas.microsoft.com/office/powerpoint/2010/main" val="587044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E38B9-A845-4426-BFC8-325D4051942B}" type="slidenum">
              <a:rPr lang="en-US" smtClean="0"/>
              <a:t>8</a:t>
            </a:fld>
            <a:endParaRPr lang="en-US"/>
          </a:p>
        </p:txBody>
      </p:sp>
    </p:spTree>
    <p:extLst>
      <p:ext uri="{BB962C8B-B14F-4D97-AF65-F5344CB8AC3E}">
        <p14:creationId xmlns:p14="http://schemas.microsoft.com/office/powerpoint/2010/main" val="3123315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8E38B9-A845-4426-BFC8-325D4051942B}" type="slidenum">
              <a:rPr lang="en-US" smtClean="0"/>
              <a:t>11</a:t>
            </a:fld>
            <a:endParaRPr lang="en-US"/>
          </a:p>
        </p:txBody>
      </p:sp>
    </p:spTree>
    <p:extLst>
      <p:ext uri="{BB962C8B-B14F-4D97-AF65-F5344CB8AC3E}">
        <p14:creationId xmlns:p14="http://schemas.microsoft.com/office/powerpoint/2010/main" val="306483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364433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F13CD8-CD69-4172-8899-12EBC66E8CC3}"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247806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1258519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3004507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486215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2958942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508709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3217448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110151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518854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F13CD8-CD69-4172-8899-12EBC66E8CC3}"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208756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F13CD8-CD69-4172-8899-12EBC66E8CC3}"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330884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F13CD8-CD69-4172-8899-12EBC66E8CC3}"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346154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F13CD8-CD69-4172-8899-12EBC66E8CC3}"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245937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13CD8-CD69-4172-8899-12EBC66E8CC3}"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4043626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F13CD8-CD69-4172-8899-12EBC66E8CC3}"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79942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F13CD8-CD69-4172-8899-12EBC66E8CC3}"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01F3-5ADF-4718-AEFE-65F4B28C76E2}" type="slidenum">
              <a:rPr lang="en-US" smtClean="0"/>
              <a:t>‹#›</a:t>
            </a:fld>
            <a:endParaRPr lang="en-US"/>
          </a:p>
        </p:txBody>
      </p:sp>
    </p:spTree>
    <p:extLst>
      <p:ext uri="{BB962C8B-B14F-4D97-AF65-F5344CB8AC3E}">
        <p14:creationId xmlns:p14="http://schemas.microsoft.com/office/powerpoint/2010/main" val="23569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F13CD8-CD69-4172-8899-12EBC66E8CC3}" type="datetimeFigureOut">
              <a:rPr lang="en-US" smtClean="0"/>
              <a:t>4/10/2019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A9901F3-5ADF-4718-AEFE-65F4B28C76E2}" type="slidenum">
              <a:rPr lang="en-US" smtClean="0"/>
              <a:t>‹#›</a:t>
            </a:fld>
            <a:endParaRPr lang="en-US"/>
          </a:p>
        </p:txBody>
      </p:sp>
    </p:spTree>
    <p:extLst>
      <p:ext uri="{BB962C8B-B14F-4D97-AF65-F5344CB8AC3E}">
        <p14:creationId xmlns:p14="http://schemas.microsoft.com/office/powerpoint/2010/main" val="11131822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aterforsouthsudan.org/"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hyperlink" Target="https://www.youtube.com/watch?v=40xz0afCjn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6848-F4C0-4244-81E0-9C9181A14868}"/>
              </a:ext>
            </a:extLst>
          </p:cNvPr>
          <p:cNvSpPr>
            <a:spLocks noGrp="1"/>
          </p:cNvSpPr>
          <p:nvPr>
            <p:ph type="ctrTitle"/>
          </p:nvPr>
        </p:nvSpPr>
        <p:spPr/>
        <p:txBody>
          <a:bodyPr/>
          <a:lstStyle/>
          <a:p>
            <a:r>
              <a:rPr lang="en-US" dirty="0"/>
              <a:t>Outsiders in the Liminal World of Young Adulthood</a:t>
            </a:r>
          </a:p>
        </p:txBody>
      </p:sp>
      <p:sp>
        <p:nvSpPr>
          <p:cNvPr id="3" name="Subtitle 2">
            <a:extLst>
              <a:ext uri="{FF2B5EF4-FFF2-40B4-BE49-F238E27FC236}">
                <a16:creationId xmlns:a16="http://schemas.microsoft.com/office/drawing/2014/main" id="{209777CB-142A-4F42-ACE2-D4F0AA17D334}"/>
              </a:ext>
            </a:extLst>
          </p:cNvPr>
          <p:cNvSpPr>
            <a:spLocks noGrp="1"/>
          </p:cNvSpPr>
          <p:nvPr>
            <p:ph type="subTitle" idx="1"/>
          </p:nvPr>
        </p:nvSpPr>
        <p:spPr/>
        <p:txBody>
          <a:bodyPr/>
          <a:lstStyle/>
          <a:p>
            <a:r>
              <a:rPr lang="en-US" dirty="0"/>
              <a:t>Fiction That Cultivates Empathy and Activism</a:t>
            </a:r>
          </a:p>
        </p:txBody>
      </p:sp>
    </p:spTree>
    <p:extLst>
      <p:ext uri="{BB962C8B-B14F-4D97-AF65-F5344CB8AC3E}">
        <p14:creationId xmlns:p14="http://schemas.microsoft.com/office/powerpoint/2010/main" val="413988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BAB2-A3F6-48DF-83C4-C87C57344D2C}"/>
              </a:ext>
            </a:extLst>
          </p:cNvPr>
          <p:cNvSpPr>
            <a:spLocks noGrp="1"/>
          </p:cNvSpPr>
          <p:nvPr>
            <p:ph type="title"/>
          </p:nvPr>
        </p:nvSpPr>
        <p:spPr/>
        <p:txBody>
          <a:bodyPr/>
          <a:lstStyle/>
          <a:p>
            <a:r>
              <a:rPr lang="en-US" dirty="0"/>
              <a:t>Conclusions from this line of research?</a:t>
            </a:r>
          </a:p>
        </p:txBody>
      </p:sp>
      <p:sp>
        <p:nvSpPr>
          <p:cNvPr id="3" name="Content Placeholder 2">
            <a:extLst>
              <a:ext uri="{FF2B5EF4-FFF2-40B4-BE49-F238E27FC236}">
                <a16:creationId xmlns:a16="http://schemas.microsoft.com/office/drawing/2014/main" id="{133CAB73-6103-4003-885F-51AAF1C87479}"/>
              </a:ext>
            </a:extLst>
          </p:cNvPr>
          <p:cNvSpPr>
            <a:spLocks noGrp="1"/>
          </p:cNvSpPr>
          <p:nvPr>
            <p:ph idx="1"/>
          </p:nvPr>
        </p:nvSpPr>
        <p:spPr/>
        <p:txBody>
          <a:bodyPr>
            <a:normAutofit fontScale="85000" lnSpcReduction="10000"/>
          </a:bodyPr>
          <a:lstStyle/>
          <a:p>
            <a:r>
              <a:rPr lang="en-US" dirty="0" err="1"/>
              <a:t>Panero</a:t>
            </a:r>
            <a:r>
              <a:rPr lang="en-US" dirty="0"/>
              <a:t> et al. found conflicting results from research subsequent to Kidd and Castano’s: </a:t>
            </a:r>
            <a:br>
              <a:rPr lang="en-US" dirty="0"/>
            </a:br>
            <a:r>
              <a:rPr lang="en-US" dirty="0"/>
              <a:t>“. . . the effect may depend on how an individual engages with the specific texts.”</a:t>
            </a:r>
          </a:p>
          <a:p>
            <a:r>
              <a:rPr lang="en-US" dirty="0"/>
              <a:t>“Reading Literature Won’t Give You Superpowers” by Joseph Frankel, </a:t>
            </a:r>
            <a:r>
              <a:rPr lang="en-US" i="1" dirty="0"/>
              <a:t>The Atlantic</a:t>
            </a:r>
            <a:r>
              <a:rPr lang="en-US" dirty="0"/>
              <a:t>, 2016:</a:t>
            </a:r>
          </a:p>
          <a:p>
            <a:pPr lvl="1"/>
            <a:r>
              <a:rPr lang="en-US" dirty="0"/>
              <a:t>The media’s response to Kidd and Castano: “Along with raising objections from the authors of the original study, this newer paper is a reminder of the way reporting can reshape scientific ideas. Most popular coverage of the original study talked about this work in terms of  ’empathy,’ but the researchers themselves say that’s not quite the same thing as theory of mind.”</a:t>
            </a:r>
          </a:p>
          <a:p>
            <a:pPr lvl="1"/>
            <a:r>
              <a:rPr lang="en-US" dirty="0"/>
              <a:t>The need for scientific, quantifiable justification for teaching literature? Budgets?</a:t>
            </a:r>
          </a:p>
          <a:p>
            <a:pPr lvl="1"/>
            <a:r>
              <a:rPr lang="en-US" dirty="0"/>
              <a:t>Nuances: Time spent with texts? Defining “literary”? Does empathy translate into action?</a:t>
            </a:r>
          </a:p>
        </p:txBody>
      </p:sp>
    </p:spTree>
    <p:extLst>
      <p:ext uri="{BB962C8B-B14F-4D97-AF65-F5344CB8AC3E}">
        <p14:creationId xmlns:p14="http://schemas.microsoft.com/office/powerpoint/2010/main" val="100040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93D9-C849-4889-9624-A50308BB0C2A}"/>
              </a:ext>
            </a:extLst>
          </p:cNvPr>
          <p:cNvSpPr>
            <a:spLocks noGrp="1"/>
          </p:cNvSpPr>
          <p:nvPr>
            <p:ph type="title"/>
          </p:nvPr>
        </p:nvSpPr>
        <p:spPr>
          <a:xfrm>
            <a:off x="1484311" y="685800"/>
            <a:ext cx="10018713" cy="1236133"/>
          </a:xfrm>
        </p:spPr>
        <p:txBody>
          <a:bodyPr/>
          <a:lstStyle/>
          <a:p>
            <a:r>
              <a:rPr lang="en-US" dirty="0"/>
              <a:t>Hearing from Students</a:t>
            </a:r>
          </a:p>
        </p:txBody>
      </p:sp>
      <p:sp>
        <p:nvSpPr>
          <p:cNvPr id="3" name="Content Placeholder 2">
            <a:extLst>
              <a:ext uri="{FF2B5EF4-FFF2-40B4-BE49-F238E27FC236}">
                <a16:creationId xmlns:a16="http://schemas.microsoft.com/office/drawing/2014/main" id="{769EC990-FD7D-4C06-9831-58B10AE941FD}"/>
              </a:ext>
            </a:extLst>
          </p:cNvPr>
          <p:cNvSpPr>
            <a:spLocks noGrp="1"/>
          </p:cNvSpPr>
          <p:nvPr>
            <p:ph idx="1"/>
          </p:nvPr>
        </p:nvSpPr>
        <p:spPr>
          <a:xfrm>
            <a:off x="1484310" y="1735667"/>
            <a:ext cx="10018713" cy="4055533"/>
          </a:xfrm>
        </p:spPr>
        <p:txBody>
          <a:bodyPr>
            <a:normAutofit fontScale="92500" lnSpcReduction="20000"/>
          </a:bodyPr>
          <a:lstStyle/>
          <a:p>
            <a:pPr marL="0" indent="0">
              <a:buNone/>
            </a:pPr>
            <a:r>
              <a:rPr lang="en-US" dirty="0"/>
              <a:t>“The theme of biculturalism appears very often in young adult literature and is the guiding theme for the books previously discussed. It seems that the overarching purpose of young adult literature is to allow the reader to connect to the characters in some way. If not through their experiences, the reader can find themselves in the problems that the characters face. There are many challenges that these characters must deal with, but one of the major challenges is adjusting to a new culture in order to seek new opportunities. Many characters face the difficult task of losing their identity because of oppression or the search for a better life in place of their own. It is because of these struggles that young adults can better understand what life is like for those of a different culture and seek to be more aware of the things that are happening all around them. It also allows readers who have gone through similar experiences to find within themselves the same courage and bravery as many of the characters they read about.”</a:t>
            </a:r>
          </a:p>
          <a:p>
            <a:pPr marL="0" indent="0" algn="r">
              <a:buNone/>
            </a:pPr>
            <a:r>
              <a:rPr lang="en-US" dirty="0"/>
              <a:t>—first-year student in Literature for YAs, April 2018</a:t>
            </a:r>
          </a:p>
        </p:txBody>
      </p:sp>
    </p:spTree>
    <p:extLst>
      <p:ext uri="{BB962C8B-B14F-4D97-AF65-F5344CB8AC3E}">
        <p14:creationId xmlns:p14="http://schemas.microsoft.com/office/powerpoint/2010/main" val="233861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FC965-2CEF-4A13-923A-DB9BB7444082}"/>
              </a:ext>
            </a:extLst>
          </p:cNvPr>
          <p:cNvSpPr>
            <a:spLocks noGrp="1"/>
          </p:cNvSpPr>
          <p:nvPr>
            <p:ph type="title"/>
          </p:nvPr>
        </p:nvSpPr>
        <p:spPr/>
        <p:txBody>
          <a:bodyPr/>
          <a:lstStyle/>
          <a:p>
            <a:r>
              <a:rPr lang="en-US" dirty="0"/>
              <a:t>Where next?</a:t>
            </a:r>
          </a:p>
        </p:txBody>
      </p:sp>
      <p:sp>
        <p:nvSpPr>
          <p:cNvPr id="3" name="Content Placeholder 2">
            <a:extLst>
              <a:ext uri="{FF2B5EF4-FFF2-40B4-BE49-F238E27FC236}">
                <a16:creationId xmlns:a16="http://schemas.microsoft.com/office/drawing/2014/main" id="{232C406B-2F53-4A00-898A-D150544782BB}"/>
              </a:ext>
            </a:extLst>
          </p:cNvPr>
          <p:cNvSpPr>
            <a:spLocks noGrp="1"/>
          </p:cNvSpPr>
          <p:nvPr>
            <p:ph idx="1"/>
          </p:nvPr>
        </p:nvSpPr>
        <p:spPr>
          <a:xfrm>
            <a:off x="1484310" y="2201333"/>
            <a:ext cx="10018713" cy="3589867"/>
          </a:xfrm>
        </p:spPr>
        <p:txBody>
          <a:bodyPr/>
          <a:lstStyle/>
          <a:p>
            <a:r>
              <a:rPr lang="en-US" dirty="0"/>
              <a:t>Spontaneous (unprompted) comments in presentations Spring 2018 &amp; Spring 2019:</a:t>
            </a:r>
          </a:p>
          <a:p>
            <a:pPr lvl="1"/>
            <a:r>
              <a:rPr lang="en-US" dirty="0"/>
              <a:t>”I never realized . . .” </a:t>
            </a:r>
          </a:p>
          <a:p>
            <a:pPr lvl="1"/>
            <a:r>
              <a:rPr lang="en-US" dirty="0"/>
              <a:t>“I never thought about . . .” </a:t>
            </a:r>
          </a:p>
          <a:p>
            <a:pPr lvl="1"/>
            <a:r>
              <a:rPr lang="en-US" dirty="0"/>
              <a:t>“I never understood . . .”</a:t>
            </a:r>
          </a:p>
          <a:p>
            <a:r>
              <a:rPr lang="en-US" dirty="0"/>
              <a:t>Future research in classes</a:t>
            </a:r>
          </a:p>
          <a:p>
            <a:pPr lvl="1"/>
            <a:r>
              <a:rPr lang="en-US" dirty="0"/>
              <a:t>Spring 2019 assignment</a:t>
            </a:r>
          </a:p>
          <a:p>
            <a:pPr lvl="1"/>
            <a:r>
              <a:rPr lang="en-US" dirty="0"/>
              <a:t>More intentional data-gathering</a:t>
            </a:r>
          </a:p>
        </p:txBody>
      </p:sp>
    </p:spTree>
    <p:extLst>
      <p:ext uri="{BB962C8B-B14F-4D97-AF65-F5344CB8AC3E}">
        <p14:creationId xmlns:p14="http://schemas.microsoft.com/office/powerpoint/2010/main" val="2476228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B505-BAAE-447A-BCCD-A2B62A1976C7}"/>
              </a:ext>
            </a:extLst>
          </p:cNvPr>
          <p:cNvSpPr>
            <a:spLocks noGrp="1"/>
          </p:cNvSpPr>
          <p:nvPr>
            <p:ph type="title"/>
          </p:nvPr>
        </p:nvSpPr>
        <p:spPr/>
        <p:txBody>
          <a:bodyPr/>
          <a:lstStyle/>
          <a:p>
            <a:r>
              <a:rPr lang="en-US" dirty="0"/>
              <a:t>Victimization vs. Activism</a:t>
            </a:r>
          </a:p>
        </p:txBody>
      </p:sp>
      <p:pic>
        <p:nvPicPr>
          <p:cNvPr id="5" name="Content Placeholder 4" descr="Demonstration in The Hate U Give movie">
            <a:extLst>
              <a:ext uri="{FF2B5EF4-FFF2-40B4-BE49-F238E27FC236}">
                <a16:creationId xmlns:a16="http://schemas.microsoft.com/office/drawing/2014/main" id="{3E36281B-DAE1-4BAD-963B-2D61710453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2864" y="2667000"/>
            <a:ext cx="7501610" cy="3124200"/>
          </a:xfrm>
        </p:spPr>
      </p:pic>
    </p:spTree>
    <p:extLst>
      <p:ext uri="{BB962C8B-B14F-4D97-AF65-F5344CB8AC3E}">
        <p14:creationId xmlns:p14="http://schemas.microsoft.com/office/powerpoint/2010/main" val="100591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BE13223-D3D1-42C5-B4C3-6ECA535850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3A891607-F768-41F9-A2E9-BB38370DE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DFFDBE37-1DFE-4594-9095-CF67C8A11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F17ED4D4-301C-4B04-A0BA-3E375BF768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D638DC08-E258-4B63-8732-1347A7250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703EEC3E-6C68-4D71-8D2F-9EF6065C00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A25FF1C4-BA3B-45E8-907B-A362C65A7D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E00189D-83A3-449D-8C9A-207071311EC1}"/>
              </a:ext>
            </a:extLst>
          </p:cNvPr>
          <p:cNvSpPr>
            <a:spLocks noGrp="1"/>
          </p:cNvSpPr>
          <p:nvPr>
            <p:ph type="title"/>
          </p:nvPr>
        </p:nvSpPr>
        <p:spPr>
          <a:xfrm>
            <a:off x="1484311" y="685800"/>
            <a:ext cx="10018713" cy="1185333"/>
          </a:xfrm>
        </p:spPr>
        <p:txBody>
          <a:bodyPr vert="horz" lIns="91440" tIns="45720" rIns="91440" bIns="45720" rtlCol="0" anchor="ctr">
            <a:normAutofit/>
          </a:bodyPr>
          <a:lstStyle/>
          <a:p>
            <a:pPr>
              <a:lnSpc>
                <a:spcPct val="90000"/>
              </a:lnSpc>
            </a:pPr>
            <a:r>
              <a:rPr lang="en-US" sz="3700" i="1"/>
              <a:t>A Long Walk to Water </a:t>
            </a:r>
            <a:r>
              <a:rPr lang="en-US" sz="3700"/>
              <a:t>by Linda Sue Park</a:t>
            </a:r>
            <a:br>
              <a:rPr lang="en-US" sz="3700"/>
            </a:br>
            <a:r>
              <a:rPr lang="en-US" sz="3700"/>
              <a:t>(2010)</a:t>
            </a:r>
            <a:endParaRPr lang="en-US" sz="3700" i="1"/>
          </a:p>
        </p:txBody>
      </p:sp>
      <p:sp>
        <p:nvSpPr>
          <p:cNvPr id="3" name="Content Placeholder 2">
            <a:extLst>
              <a:ext uri="{FF2B5EF4-FFF2-40B4-BE49-F238E27FC236}">
                <a16:creationId xmlns:a16="http://schemas.microsoft.com/office/drawing/2014/main" id="{1149395A-FAB3-46E1-82A3-83F2AE0428CC}"/>
              </a:ext>
            </a:extLst>
          </p:cNvPr>
          <p:cNvSpPr>
            <a:spLocks noGrp="1"/>
          </p:cNvSpPr>
          <p:nvPr>
            <p:ph sz="half" idx="1"/>
          </p:nvPr>
        </p:nvSpPr>
        <p:spPr>
          <a:xfrm>
            <a:off x="1484311" y="1998133"/>
            <a:ext cx="6855356" cy="3793067"/>
          </a:xfrm>
        </p:spPr>
        <p:txBody>
          <a:bodyPr vert="horz" lIns="91440" tIns="45720" rIns="91440" bIns="45720" rtlCol="0" anchor="ctr">
            <a:normAutofit/>
          </a:bodyPr>
          <a:lstStyle/>
          <a:p>
            <a:r>
              <a:rPr lang="en-US" dirty="0"/>
              <a:t>Water for South Sudan: </a:t>
            </a:r>
            <a:r>
              <a:rPr lang="en-US" dirty="0">
                <a:hlinkClick r:id="rId3"/>
              </a:rPr>
              <a:t>https://www.waterforsouthsudan.org/</a:t>
            </a:r>
            <a:endParaRPr lang="en-US" dirty="0"/>
          </a:p>
          <a:p>
            <a:r>
              <a:rPr lang="en-US" dirty="0"/>
              <a:t>Celebrating 15 years: 349 wells serving 300,000 people</a:t>
            </a:r>
          </a:p>
          <a:p>
            <a:r>
              <a:rPr lang="en-US" dirty="0"/>
              <a:t>Google news about the organization and the book for recent updates—kids in Minnesota, South Dakota, Rockingham County . . .</a:t>
            </a:r>
          </a:p>
          <a:p>
            <a:r>
              <a:rPr lang="en-US" dirty="0"/>
              <a:t>“Can a Children’s Book Change the World?” by Linda Sue Park—</a:t>
            </a:r>
            <a:r>
              <a:rPr lang="en-US"/>
              <a:t>TEDxBeaconStreet</a:t>
            </a:r>
            <a:r>
              <a:rPr lang="en-US" dirty="0"/>
              <a:t> on YouTube at </a:t>
            </a:r>
            <a:r>
              <a:rPr lang="en-US" dirty="0">
                <a:hlinkClick r:id="rId4"/>
              </a:rPr>
              <a:t>https://www.youtube.com/watch?v=40xz0afCjnM</a:t>
            </a:r>
            <a:r>
              <a:rPr lang="en-US" dirty="0"/>
              <a:t>: “hope, righteous anger, determination”</a:t>
            </a:r>
          </a:p>
          <a:p>
            <a:endParaRPr lang="en-US" dirty="0"/>
          </a:p>
        </p:txBody>
      </p:sp>
      <p:pic>
        <p:nvPicPr>
          <p:cNvPr id="6" name="Content Placeholder 5" descr="A close up of a sign&#10;&#10;Description automatically generated">
            <a:extLst>
              <a:ext uri="{FF2B5EF4-FFF2-40B4-BE49-F238E27FC236}">
                <a16:creationId xmlns:a16="http://schemas.microsoft.com/office/drawing/2014/main" id="{882BBBF8-005E-4211-969B-0DBDB65BF31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8888525" y="1998131"/>
            <a:ext cx="2511880" cy="379151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162456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E5B4F647-1F29-4FE8-A8B0-8BC30BA73D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ky&#10;&#10;Description automatically generated">
            <a:extLst>
              <a:ext uri="{FF2B5EF4-FFF2-40B4-BE49-F238E27FC236}">
                <a16:creationId xmlns:a16="http://schemas.microsoft.com/office/drawing/2014/main" id="{98DBEDD7-B97E-4706-9253-8E3E9ECC36C4}"/>
              </a:ext>
            </a:extLst>
          </p:cNvPr>
          <p:cNvPicPr>
            <a:picLocks noChangeAspect="1"/>
          </p:cNvPicPr>
          <p:nvPr/>
        </p:nvPicPr>
        <p:blipFill rotWithShape="1">
          <a:blip r:embed="rId4">
            <a:extLst>
              <a:ext uri="{28A0092B-C50C-407E-A947-70E740481C1C}">
                <a14:useLocalDpi xmlns:a14="http://schemas.microsoft.com/office/drawing/2010/main" val="0"/>
              </a:ext>
            </a:extLst>
          </a:blip>
          <a:srcRect t="13793"/>
          <a:stretch/>
        </p:blipFill>
        <p:spPr>
          <a:xfrm>
            <a:off x="20" y="10"/>
            <a:ext cx="12191980" cy="6857990"/>
          </a:xfrm>
          <a:prstGeom prst="rect">
            <a:avLst/>
          </a:prstGeom>
        </p:spPr>
      </p:pic>
      <p:sp>
        <p:nvSpPr>
          <p:cNvPr id="12" name="Freeform 15">
            <a:extLst>
              <a:ext uri="{FF2B5EF4-FFF2-40B4-BE49-F238E27FC236}">
                <a16:creationId xmlns:a16="http://schemas.microsoft.com/office/drawing/2014/main" id="{8CB25011-AC31-40E8-AD18-B6BEF6630D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3005669" y="-16933"/>
            <a:ext cx="9220200" cy="6891867"/>
          </a:xfrm>
          <a:custGeom>
            <a:avLst/>
            <a:gdLst>
              <a:gd name="connsiteX0" fmla="*/ 5427133 w 7340600"/>
              <a:gd name="connsiteY0" fmla="*/ 8466 h 6883400"/>
              <a:gd name="connsiteX1" fmla="*/ 4783666 w 7340600"/>
              <a:gd name="connsiteY1" fmla="*/ 2573866 h 6883400"/>
              <a:gd name="connsiteX2" fmla="*/ 7340600 w 7340600"/>
              <a:gd name="connsiteY2" fmla="*/ 6874933 h 6883400"/>
              <a:gd name="connsiteX3" fmla="*/ 0 w 7340600"/>
              <a:gd name="connsiteY3" fmla="*/ 6883400 h 6883400"/>
              <a:gd name="connsiteX4" fmla="*/ 8466 w 7340600"/>
              <a:gd name="connsiteY4" fmla="*/ 0 h 6883400"/>
              <a:gd name="connsiteX5" fmla="*/ 5427133 w 7340600"/>
              <a:gd name="connsiteY5" fmla="*/ 8466 h 6883400"/>
              <a:gd name="connsiteX0" fmla="*/ 8382001 w 10295468"/>
              <a:gd name="connsiteY0" fmla="*/ 8466 h 6883400"/>
              <a:gd name="connsiteX1" fmla="*/ 7738534 w 10295468"/>
              <a:gd name="connsiteY1" fmla="*/ 2573866 h 6883400"/>
              <a:gd name="connsiteX2" fmla="*/ 10295468 w 10295468"/>
              <a:gd name="connsiteY2" fmla="*/ 6874933 h 6883400"/>
              <a:gd name="connsiteX3" fmla="*/ 2954868 w 10295468"/>
              <a:gd name="connsiteY3" fmla="*/ 6883400 h 6883400"/>
              <a:gd name="connsiteX4" fmla="*/ 0 w 10295468"/>
              <a:gd name="connsiteY4" fmla="*/ 0 h 6883400"/>
              <a:gd name="connsiteX5" fmla="*/ 8382001 w 10295468"/>
              <a:gd name="connsiteY5" fmla="*/ 8466 h 6883400"/>
              <a:gd name="connsiteX0" fmla="*/ 8382001 w 10295468"/>
              <a:gd name="connsiteY0" fmla="*/ 8466 h 6891867"/>
              <a:gd name="connsiteX1" fmla="*/ 7738534 w 10295468"/>
              <a:gd name="connsiteY1" fmla="*/ 2573866 h 6891867"/>
              <a:gd name="connsiteX2" fmla="*/ 10295468 w 10295468"/>
              <a:gd name="connsiteY2" fmla="*/ 6874933 h 6891867"/>
              <a:gd name="connsiteX3" fmla="*/ 16935 w 10295468"/>
              <a:gd name="connsiteY3" fmla="*/ 6891867 h 6891867"/>
              <a:gd name="connsiteX4" fmla="*/ 0 w 10295468"/>
              <a:gd name="connsiteY4" fmla="*/ 0 h 6891867"/>
              <a:gd name="connsiteX5" fmla="*/ 8382001 w 10295468"/>
              <a:gd name="connsiteY5" fmla="*/ 8466 h 6891867"/>
              <a:gd name="connsiteX0" fmla="*/ 8382001 w 8382001"/>
              <a:gd name="connsiteY0" fmla="*/ 8466 h 6891867"/>
              <a:gd name="connsiteX1" fmla="*/ 7738534 w 8382001"/>
              <a:gd name="connsiteY1" fmla="*/ 2573866 h 6891867"/>
              <a:gd name="connsiteX2" fmla="*/ 7340602 w 8382001"/>
              <a:gd name="connsiteY2" fmla="*/ 6883400 h 6891867"/>
              <a:gd name="connsiteX3" fmla="*/ 16935 w 8382001"/>
              <a:gd name="connsiteY3" fmla="*/ 6891867 h 6891867"/>
              <a:gd name="connsiteX4" fmla="*/ 0 w 8382001"/>
              <a:gd name="connsiteY4" fmla="*/ 0 h 6891867"/>
              <a:gd name="connsiteX5" fmla="*/ 8382001 w 8382001"/>
              <a:gd name="connsiteY5" fmla="*/ 8466 h 6891867"/>
              <a:gd name="connsiteX0" fmla="*/ 8382001 w 9220200"/>
              <a:gd name="connsiteY0" fmla="*/ 8466 h 6891867"/>
              <a:gd name="connsiteX1" fmla="*/ 9220200 w 9220200"/>
              <a:gd name="connsiteY1" fmla="*/ 5350932 h 6891867"/>
              <a:gd name="connsiteX2" fmla="*/ 7340602 w 9220200"/>
              <a:gd name="connsiteY2" fmla="*/ 6883400 h 6891867"/>
              <a:gd name="connsiteX3" fmla="*/ 16935 w 9220200"/>
              <a:gd name="connsiteY3" fmla="*/ 6891867 h 6891867"/>
              <a:gd name="connsiteX4" fmla="*/ 0 w 9220200"/>
              <a:gd name="connsiteY4" fmla="*/ 0 h 6891867"/>
              <a:gd name="connsiteX5" fmla="*/ 8382001 w 9220200"/>
              <a:gd name="connsiteY5" fmla="*/ 8466 h 6891867"/>
              <a:gd name="connsiteX0" fmla="*/ 8382001 w 9220200"/>
              <a:gd name="connsiteY0" fmla="*/ 8466 h 6891867"/>
              <a:gd name="connsiteX1" fmla="*/ 9220200 w 9220200"/>
              <a:gd name="connsiteY1" fmla="*/ 5350932 h 6891867"/>
              <a:gd name="connsiteX2" fmla="*/ 7298269 w 9220200"/>
              <a:gd name="connsiteY2" fmla="*/ 6883400 h 6891867"/>
              <a:gd name="connsiteX3" fmla="*/ 16935 w 9220200"/>
              <a:gd name="connsiteY3" fmla="*/ 6891867 h 6891867"/>
              <a:gd name="connsiteX4" fmla="*/ 0 w 9220200"/>
              <a:gd name="connsiteY4" fmla="*/ 0 h 6891867"/>
              <a:gd name="connsiteX5" fmla="*/ 8382001 w 9220200"/>
              <a:gd name="connsiteY5" fmla="*/ 8466 h 689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20200" h="6891867">
                <a:moveTo>
                  <a:pt x="8382001" y="8466"/>
                </a:moveTo>
                <a:lnTo>
                  <a:pt x="9220200" y="5350932"/>
                </a:lnTo>
                <a:lnTo>
                  <a:pt x="7298269" y="6883400"/>
                </a:lnTo>
                <a:lnTo>
                  <a:pt x="16935" y="6891867"/>
                </a:lnTo>
                <a:lnTo>
                  <a:pt x="0" y="0"/>
                </a:lnTo>
                <a:lnTo>
                  <a:pt x="8382001" y="8466"/>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F0DEC84-2F43-43F9-9338-550212E2AE9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15" name="Freeform 6">
              <a:extLst>
                <a:ext uri="{FF2B5EF4-FFF2-40B4-BE49-F238E27FC236}">
                  <a16:creationId xmlns:a16="http://schemas.microsoft.com/office/drawing/2014/main" id="{59A82642-82AA-4335-82DC-AF3E936B3B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DA76F4B-391C-4936-A84F-7FE8C4169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3575DE21-561B-48B0-8676-5DEA0B11E0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DF468A8-0850-45A2-9BB3-E799429FED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6696D92D-6927-44FE-87EE-B82A12AC3C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2C7A109D-FAAC-4825-B47F-66DAA52B24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807385A-5603-43E6-9F0D-574F8C97B2F0}"/>
              </a:ext>
            </a:extLst>
          </p:cNvPr>
          <p:cNvSpPr>
            <a:spLocks noGrp="1"/>
          </p:cNvSpPr>
          <p:nvPr>
            <p:ph type="title"/>
          </p:nvPr>
        </p:nvSpPr>
        <p:spPr>
          <a:xfrm>
            <a:off x="3970867" y="558800"/>
            <a:ext cx="7535333" cy="1413933"/>
          </a:xfrm>
        </p:spPr>
        <p:txBody>
          <a:bodyPr>
            <a:normAutofit/>
          </a:bodyPr>
          <a:lstStyle/>
          <a:p>
            <a:r>
              <a:rPr lang="en-US">
                <a:solidFill>
                  <a:schemeClr val="bg1"/>
                </a:solidFill>
              </a:rPr>
              <a:t>From My Proposal/Abstract</a:t>
            </a:r>
          </a:p>
        </p:txBody>
      </p:sp>
      <p:sp>
        <p:nvSpPr>
          <p:cNvPr id="3" name="Content Placeholder 2">
            <a:extLst>
              <a:ext uri="{FF2B5EF4-FFF2-40B4-BE49-F238E27FC236}">
                <a16:creationId xmlns:a16="http://schemas.microsoft.com/office/drawing/2014/main" id="{6BF10756-CF9B-4333-8E52-8A724449FF55}"/>
              </a:ext>
            </a:extLst>
          </p:cNvPr>
          <p:cNvSpPr>
            <a:spLocks noGrp="1"/>
          </p:cNvSpPr>
          <p:nvPr>
            <p:ph idx="1"/>
          </p:nvPr>
        </p:nvSpPr>
        <p:spPr>
          <a:xfrm>
            <a:off x="3970867" y="2048933"/>
            <a:ext cx="7532156" cy="3742267"/>
          </a:xfrm>
        </p:spPr>
        <p:txBody>
          <a:bodyPr>
            <a:normAutofit/>
          </a:bodyPr>
          <a:lstStyle/>
          <a:p>
            <a:pPr marL="0" indent="0">
              <a:lnSpc>
                <a:spcPct val="90000"/>
              </a:lnSpc>
              <a:buNone/>
            </a:pPr>
            <a:r>
              <a:rPr lang="en-US">
                <a:solidFill>
                  <a:schemeClr val="bg1"/>
                </a:solidFill>
              </a:rPr>
              <a:t>	With </a:t>
            </a:r>
            <a:r>
              <a:rPr lang="en-US" i="1">
                <a:solidFill>
                  <a:schemeClr val="bg1"/>
                </a:solidFill>
              </a:rPr>
              <a:t>The Outsiders</a:t>
            </a:r>
            <a:r>
              <a:rPr lang="en-US">
                <a:solidFill>
                  <a:schemeClr val="bg1"/>
                </a:solidFill>
              </a:rPr>
              <a:t>, Sue Hinton named a category of fiction for young readers. For fifty years, Young Adult literature has focused on out-groups and in-groups, as authors have showcased the experiences of children marginalized by socioeconomic factors, war, tragedy, family circumstances, and/or identity issues just as they are entering into the rites of passage that mark their paths to adulthood. . . . YA literature has long been an arena for narratives that challenge the dominant cultural narratives of growing up, developing one’s identity, and finding love.</a:t>
            </a:r>
          </a:p>
          <a:p>
            <a:pPr marL="0" indent="0">
              <a:lnSpc>
                <a:spcPct val="90000"/>
              </a:lnSpc>
              <a:buNone/>
            </a:pPr>
            <a:endParaRPr lang="en-US">
              <a:solidFill>
                <a:schemeClr val="bg1"/>
              </a:solidFill>
            </a:endParaRPr>
          </a:p>
          <a:p>
            <a:pPr marL="0" indent="0">
              <a:lnSpc>
                <a:spcPct val="90000"/>
              </a:lnSpc>
              <a:buNone/>
            </a:pPr>
            <a:endParaRPr lang="en-US">
              <a:solidFill>
                <a:schemeClr val="bg1"/>
              </a:solidFill>
            </a:endParaRPr>
          </a:p>
        </p:txBody>
      </p:sp>
    </p:spTree>
    <p:extLst>
      <p:ext uri="{BB962C8B-B14F-4D97-AF65-F5344CB8AC3E}">
        <p14:creationId xmlns:p14="http://schemas.microsoft.com/office/powerpoint/2010/main" val="335488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DB0F91E-E08B-4543-B4C0-6DF9094A01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CAA7E6E8-7988-4714-A434-6B552010B5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id="{A2736B6B-CF60-477E-8405-C77A6B60D5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id="{96C54F74-7D7A-4327-AC54-03A0C30CA1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40790CC2-4075-407E-B51B-01EBAB18A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id="{808D79CE-C1DC-4640-82F8-32DDB31DF4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id="{7690EB4B-9665-453E-A536-FA9DA06D1C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8" name="Rectangle 17">
            <a:extLst>
              <a:ext uri="{FF2B5EF4-FFF2-40B4-BE49-F238E27FC236}">
                <a16:creationId xmlns:a16="http://schemas.microsoft.com/office/drawing/2014/main" id="{68375697-2869-412A-AEB4-B32967993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book, man, ground&#10;&#10;Description automatically generated">
            <a:extLst>
              <a:ext uri="{FF2B5EF4-FFF2-40B4-BE49-F238E27FC236}">
                <a16:creationId xmlns:a16="http://schemas.microsoft.com/office/drawing/2014/main" id="{C0BD6D2F-B20C-435A-80AC-E4C5FF9CE9AA}"/>
              </a:ext>
            </a:extLst>
          </p:cNvPr>
          <p:cNvPicPr>
            <a:picLocks noChangeAspect="1"/>
          </p:cNvPicPr>
          <p:nvPr/>
        </p:nvPicPr>
        <p:blipFill rotWithShape="1">
          <a:blip r:embed="rId4">
            <a:extLst>
              <a:ext uri="{28A0092B-C50C-407E-A947-70E740481C1C}">
                <a14:useLocalDpi xmlns:a14="http://schemas.microsoft.com/office/drawing/2010/main" val="0"/>
              </a:ext>
            </a:extLst>
          </a:blip>
          <a:srcRect l="9091" t="19867" r="1" b="1"/>
          <a:stretch/>
        </p:blipFill>
        <p:spPr>
          <a:xfrm>
            <a:off x="20" y="10"/>
            <a:ext cx="4726526" cy="6857990"/>
          </a:xfrm>
          <a:prstGeom prst="rect">
            <a:avLst/>
          </a:prstGeom>
        </p:spPr>
      </p:pic>
      <p:grpSp>
        <p:nvGrpSpPr>
          <p:cNvPr id="20" name="Group 19">
            <a:extLst>
              <a:ext uri="{FF2B5EF4-FFF2-40B4-BE49-F238E27FC236}">
                <a16:creationId xmlns:a16="http://schemas.microsoft.com/office/drawing/2014/main" id="{2DE9E2D4-C94D-4382-BD75-9A451C3DC7F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90265" y="-12875"/>
            <a:ext cx="2604396" cy="6890194"/>
            <a:chOff x="2199787" y="-12875"/>
            <a:chExt cx="2679011" cy="6890194"/>
          </a:xfrm>
        </p:grpSpPr>
        <p:sp useBgFill="1">
          <p:nvSpPr>
            <p:cNvPr id="21" name="Rectangle 19">
              <a:extLst>
                <a:ext uri="{FF2B5EF4-FFF2-40B4-BE49-F238E27FC236}">
                  <a16:creationId xmlns:a16="http://schemas.microsoft.com/office/drawing/2014/main" id="{8348A120-519A-4F2A-BE9F-C1CC48B109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3">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0">
              <a:extLst>
                <a:ext uri="{FF2B5EF4-FFF2-40B4-BE49-F238E27FC236}">
                  <a16:creationId xmlns:a16="http://schemas.microsoft.com/office/drawing/2014/main" id="{8AE68E3F-5084-4FF1-9164-9A44B19D39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3">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7884AB1D-699B-435C-BC0A-D649097B95E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25" name="Freeform 6">
              <a:extLst>
                <a:ext uri="{FF2B5EF4-FFF2-40B4-BE49-F238E27FC236}">
                  <a16:creationId xmlns:a16="http://schemas.microsoft.com/office/drawing/2014/main" id="{E081C1DB-D6A0-4ED6-A4FC-16466E903C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6" name="Freeform 7">
              <a:extLst>
                <a:ext uri="{FF2B5EF4-FFF2-40B4-BE49-F238E27FC236}">
                  <a16:creationId xmlns:a16="http://schemas.microsoft.com/office/drawing/2014/main" id="{0BE09B71-5BD8-4B95-8DE8-A10B0657D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7" name="Freeform 8">
              <a:extLst>
                <a:ext uri="{FF2B5EF4-FFF2-40B4-BE49-F238E27FC236}">
                  <a16:creationId xmlns:a16="http://schemas.microsoft.com/office/drawing/2014/main" id="{F5AAF0BD-4755-42CE-B339-2C2746BB7F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8" name="Freeform 9">
              <a:extLst>
                <a:ext uri="{FF2B5EF4-FFF2-40B4-BE49-F238E27FC236}">
                  <a16:creationId xmlns:a16="http://schemas.microsoft.com/office/drawing/2014/main" id="{3824AAED-F160-40F4-8FBB-F674A4ECFE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9" name="Freeform 10">
              <a:extLst>
                <a:ext uri="{FF2B5EF4-FFF2-40B4-BE49-F238E27FC236}">
                  <a16:creationId xmlns:a16="http://schemas.microsoft.com/office/drawing/2014/main" id="{2D4B81E4-BEC2-45B9-8242-EB3960183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0" name="Freeform 11">
              <a:extLst>
                <a:ext uri="{FF2B5EF4-FFF2-40B4-BE49-F238E27FC236}">
                  <a16:creationId xmlns:a16="http://schemas.microsoft.com/office/drawing/2014/main" id="{3CF69791-86E8-4D88-B224-E0D2775DC0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63B84171-9440-4B90-AF88-6E813DBA5690}"/>
              </a:ext>
            </a:extLst>
          </p:cNvPr>
          <p:cNvSpPr>
            <a:spLocks noGrp="1"/>
          </p:cNvSpPr>
          <p:nvPr>
            <p:ph type="title" idx="4294967295"/>
          </p:nvPr>
        </p:nvSpPr>
        <p:spPr>
          <a:xfrm>
            <a:off x="3962399" y="685800"/>
            <a:ext cx="7345891" cy="1413933"/>
          </a:xfrm>
        </p:spPr>
        <p:txBody>
          <a:bodyPr vert="horz" lIns="91440" tIns="45720" rIns="91440" bIns="45720" rtlCol="0" anchor="ctr">
            <a:normAutofit/>
          </a:bodyPr>
          <a:lstStyle/>
          <a:p>
            <a:r>
              <a:rPr lang="en-US" dirty="0"/>
              <a:t>“Do I Dare Disturb the Universe?”</a:t>
            </a:r>
          </a:p>
        </p:txBody>
      </p:sp>
      <p:sp>
        <p:nvSpPr>
          <p:cNvPr id="3" name="Content Placeholder 2">
            <a:extLst>
              <a:ext uri="{FF2B5EF4-FFF2-40B4-BE49-F238E27FC236}">
                <a16:creationId xmlns:a16="http://schemas.microsoft.com/office/drawing/2014/main" id="{11DFEEEF-D3A8-487B-908E-9ABF882A6516}"/>
              </a:ext>
            </a:extLst>
          </p:cNvPr>
          <p:cNvSpPr>
            <a:spLocks noGrp="1"/>
          </p:cNvSpPr>
          <p:nvPr>
            <p:ph sz="half" idx="4294967295"/>
          </p:nvPr>
        </p:nvSpPr>
        <p:spPr>
          <a:xfrm>
            <a:off x="3843867" y="2048933"/>
            <a:ext cx="7659156" cy="3742267"/>
          </a:xfrm>
        </p:spPr>
        <p:txBody>
          <a:bodyPr vert="horz" lIns="91440" tIns="45720" rIns="91440" bIns="45720" rtlCol="0" anchor="ctr">
            <a:normAutofit/>
          </a:bodyPr>
          <a:lstStyle/>
          <a:p>
            <a:pPr marL="0" indent="0" algn="ctr">
              <a:buNone/>
            </a:pPr>
            <a:r>
              <a:rPr lang="en-US" sz="2800" i="1" dirty="0"/>
              <a:t>The Chocolate War </a:t>
            </a:r>
            <a:r>
              <a:rPr lang="en-US" sz="2800" dirty="0"/>
              <a:t>by Robert Cormier (1974)</a:t>
            </a:r>
          </a:p>
          <a:p>
            <a:pPr marL="0" indent="0"/>
            <a:r>
              <a:rPr lang="en-US" dirty="0"/>
              <a:t> “They murdered him.”</a:t>
            </a:r>
          </a:p>
          <a:p>
            <a:pPr marL="0" indent="0"/>
            <a:r>
              <a:rPr lang="en-US" dirty="0"/>
              <a:t> “The shadows of the goal posts sprawled on the field like grotesque crosses”</a:t>
            </a:r>
          </a:p>
          <a:p>
            <a:pPr marL="0" indent="0"/>
            <a:endParaRPr lang="en-US" dirty="0"/>
          </a:p>
          <a:p>
            <a:pPr marL="0" indent="0"/>
            <a:endParaRPr lang="en-US" dirty="0"/>
          </a:p>
        </p:txBody>
      </p:sp>
    </p:spTree>
    <p:extLst>
      <p:ext uri="{BB962C8B-B14F-4D97-AF65-F5344CB8AC3E}">
        <p14:creationId xmlns:p14="http://schemas.microsoft.com/office/powerpoint/2010/main" val="1697010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7D813-A5E6-4E66-8890-D77D561E0EB9}"/>
              </a:ext>
            </a:extLst>
          </p:cNvPr>
          <p:cNvSpPr>
            <a:spLocks noGrp="1"/>
          </p:cNvSpPr>
          <p:nvPr>
            <p:ph type="title"/>
          </p:nvPr>
        </p:nvSpPr>
        <p:spPr>
          <a:xfrm>
            <a:off x="1484311" y="685801"/>
            <a:ext cx="10018713" cy="1066800"/>
          </a:xfrm>
        </p:spPr>
        <p:txBody>
          <a:bodyPr/>
          <a:lstStyle/>
          <a:p>
            <a:r>
              <a:rPr lang="en-US" dirty="0"/>
              <a:t>Titles in My Proposal: A List of Outsiders</a:t>
            </a:r>
          </a:p>
        </p:txBody>
      </p:sp>
      <p:sp>
        <p:nvSpPr>
          <p:cNvPr id="3" name="Content Placeholder 2">
            <a:extLst>
              <a:ext uri="{FF2B5EF4-FFF2-40B4-BE49-F238E27FC236}">
                <a16:creationId xmlns:a16="http://schemas.microsoft.com/office/drawing/2014/main" id="{E8131FD8-8969-452F-B0D7-C24E3DF91F45}"/>
              </a:ext>
            </a:extLst>
          </p:cNvPr>
          <p:cNvSpPr>
            <a:spLocks noGrp="1"/>
          </p:cNvSpPr>
          <p:nvPr>
            <p:ph idx="1"/>
          </p:nvPr>
        </p:nvSpPr>
        <p:spPr>
          <a:xfrm>
            <a:off x="1484310" y="1828801"/>
            <a:ext cx="10018713" cy="3962400"/>
          </a:xfrm>
        </p:spPr>
        <p:txBody>
          <a:bodyPr numCol="2">
            <a:normAutofit fontScale="85000" lnSpcReduction="10000"/>
          </a:bodyPr>
          <a:lstStyle/>
          <a:p>
            <a:r>
              <a:rPr lang="en-US" i="1" dirty="0"/>
              <a:t>The Outsiders</a:t>
            </a:r>
            <a:r>
              <a:rPr lang="en-US" dirty="0"/>
              <a:t> by S. E. Hinton (1967)</a:t>
            </a:r>
          </a:p>
          <a:p>
            <a:r>
              <a:rPr lang="en-US" i="1" dirty="0"/>
              <a:t>The Contender </a:t>
            </a:r>
            <a:r>
              <a:rPr lang="en-US" dirty="0"/>
              <a:t>by Robert Lipsyte (1967)</a:t>
            </a:r>
          </a:p>
          <a:p>
            <a:r>
              <a:rPr lang="en-US" i="1" dirty="0"/>
              <a:t>A Hero </a:t>
            </a:r>
            <a:r>
              <a:rPr lang="en-US" i="1" dirty="0" err="1"/>
              <a:t>Ain’t</a:t>
            </a:r>
            <a:r>
              <a:rPr lang="en-US" i="1" dirty="0"/>
              <a:t> </a:t>
            </a:r>
            <a:r>
              <a:rPr lang="en-US" i="1" dirty="0" err="1"/>
              <a:t>Nothin</a:t>
            </a:r>
            <a:r>
              <a:rPr lang="en-US" i="1" dirty="0"/>
              <a:t>’ But a Sandwich</a:t>
            </a:r>
            <a:r>
              <a:rPr lang="en-US" dirty="0"/>
              <a:t> by Alice Childress (1973)</a:t>
            </a:r>
          </a:p>
          <a:p>
            <a:r>
              <a:rPr lang="en-US" i="1" dirty="0"/>
              <a:t>M. C. Higgins, the Great</a:t>
            </a:r>
            <a:r>
              <a:rPr lang="en-US" dirty="0"/>
              <a:t> by Virginia Hamilton (1974)</a:t>
            </a:r>
            <a:endParaRPr lang="en-US" i="1" dirty="0"/>
          </a:p>
          <a:p>
            <a:r>
              <a:rPr lang="en-US" i="1" dirty="0"/>
              <a:t>Homecoming</a:t>
            </a:r>
            <a:r>
              <a:rPr lang="en-US" dirty="0"/>
              <a:t> by Cynthia Voigt (1981)</a:t>
            </a:r>
            <a:endParaRPr lang="en-US" i="1" dirty="0"/>
          </a:p>
          <a:p>
            <a:r>
              <a:rPr lang="en-US" i="1" dirty="0"/>
              <a:t>Annie on My Mind </a:t>
            </a:r>
            <a:r>
              <a:rPr lang="en-US" dirty="0"/>
              <a:t>by Nancy Garden (1982)</a:t>
            </a:r>
          </a:p>
          <a:p>
            <a:r>
              <a:rPr lang="en-US" i="1" dirty="0"/>
              <a:t>The Giver </a:t>
            </a:r>
            <a:r>
              <a:rPr lang="en-US" dirty="0"/>
              <a:t>by Lois Lowry (1993)</a:t>
            </a:r>
          </a:p>
          <a:p>
            <a:r>
              <a:rPr lang="en-US" i="1" dirty="0"/>
              <a:t>Monster </a:t>
            </a:r>
            <a:r>
              <a:rPr lang="en-US" dirty="0"/>
              <a:t>by Walter Dean Myers (1999)</a:t>
            </a:r>
          </a:p>
          <a:p>
            <a:r>
              <a:rPr lang="en-US" i="1" dirty="0"/>
              <a:t>The Book Thief </a:t>
            </a:r>
            <a:r>
              <a:rPr lang="en-US" dirty="0"/>
              <a:t>by Marcus Zusak (2005)</a:t>
            </a:r>
          </a:p>
          <a:p>
            <a:r>
              <a:rPr lang="en-US" i="1" dirty="0"/>
              <a:t>The Hunger Games </a:t>
            </a:r>
            <a:r>
              <a:rPr lang="en-US" dirty="0"/>
              <a:t>by Suzanne Collins (2008)</a:t>
            </a:r>
          </a:p>
          <a:p>
            <a:r>
              <a:rPr lang="en-US" i="1" dirty="0"/>
              <a:t>Aristotle and Dante Discover the Secrets of the Universe </a:t>
            </a:r>
            <a:r>
              <a:rPr lang="en-US" dirty="0"/>
              <a:t>by Benjamin </a:t>
            </a:r>
            <a:r>
              <a:rPr lang="en-US" dirty="0" err="1"/>
              <a:t>Alire</a:t>
            </a:r>
            <a:r>
              <a:rPr lang="en-US" dirty="0"/>
              <a:t> </a:t>
            </a:r>
            <a:r>
              <a:rPr lang="en-US" dirty="0" err="1"/>
              <a:t>Sáenz</a:t>
            </a:r>
            <a:r>
              <a:rPr lang="en-US" dirty="0"/>
              <a:t> (2012)</a:t>
            </a:r>
          </a:p>
          <a:p>
            <a:r>
              <a:rPr lang="en-US" i="1" dirty="0"/>
              <a:t>Bone Gap </a:t>
            </a:r>
            <a:r>
              <a:rPr lang="en-US" dirty="0"/>
              <a:t>by Laura Ruby (2015)</a:t>
            </a:r>
          </a:p>
          <a:p>
            <a:r>
              <a:rPr lang="en-US" i="1" dirty="0"/>
              <a:t>Out of Darkness </a:t>
            </a:r>
            <a:r>
              <a:rPr lang="en-US" dirty="0"/>
              <a:t>by Ashley Hope Pérez (2015)</a:t>
            </a:r>
          </a:p>
          <a:p>
            <a:r>
              <a:rPr lang="en-US" i="1" dirty="0"/>
              <a:t>The Hate U Give </a:t>
            </a:r>
            <a:r>
              <a:rPr lang="en-US" dirty="0"/>
              <a:t>by Angie Thomas (2017)</a:t>
            </a:r>
          </a:p>
          <a:p>
            <a:endParaRPr lang="en-US" dirty="0"/>
          </a:p>
          <a:p>
            <a:endParaRPr lang="en-US" i="1" dirty="0"/>
          </a:p>
        </p:txBody>
      </p:sp>
    </p:spTree>
    <p:extLst>
      <p:ext uri="{BB962C8B-B14F-4D97-AF65-F5344CB8AC3E}">
        <p14:creationId xmlns:p14="http://schemas.microsoft.com/office/powerpoint/2010/main" val="112003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E5E7-4A9C-4C77-B905-077BA0A66B60}"/>
              </a:ext>
            </a:extLst>
          </p:cNvPr>
          <p:cNvSpPr>
            <a:spLocks noGrp="1"/>
          </p:cNvSpPr>
          <p:nvPr>
            <p:ph type="title"/>
          </p:nvPr>
        </p:nvSpPr>
        <p:spPr>
          <a:xfrm>
            <a:off x="1484312" y="685799"/>
            <a:ext cx="3549121" cy="1193801"/>
          </a:xfrm>
        </p:spPr>
        <p:txBody>
          <a:bodyPr>
            <a:normAutofit/>
          </a:bodyPr>
          <a:lstStyle/>
          <a:p>
            <a:r>
              <a:rPr lang="en-US" sz="2800" dirty="0"/>
              <a:t>Liminality: Threshold Experiences</a:t>
            </a:r>
          </a:p>
        </p:txBody>
      </p:sp>
      <p:sp>
        <p:nvSpPr>
          <p:cNvPr id="3" name="Content Placeholder 2">
            <a:extLst>
              <a:ext uri="{FF2B5EF4-FFF2-40B4-BE49-F238E27FC236}">
                <a16:creationId xmlns:a16="http://schemas.microsoft.com/office/drawing/2014/main" id="{57422F79-586A-4D3E-B014-6D273763360E}"/>
              </a:ext>
            </a:extLst>
          </p:cNvPr>
          <p:cNvSpPr>
            <a:spLocks noGrp="1"/>
          </p:cNvSpPr>
          <p:nvPr>
            <p:ph idx="1"/>
          </p:nvPr>
        </p:nvSpPr>
        <p:spPr/>
        <p:txBody>
          <a:bodyPr/>
          <a:lstStyle/>
          <a:p>
            <a:pPr marL="0" indent="0">
              <a:buNone/>
            </a:pPr>
            <a:endParaRPr lang="en-US" dirty="0"/>
          </a:p>
          <a:p>
            <a:pPr marL="0" indent="0">
              <a:buNone/>
            </a:pPr>
            <a:endParaRPr lang="en-US" dirty="0"/>
          </a:p>
        </p:txBody>
      </p:sp>
      <p:sp>
        <p:nvSpPr>
          <p:cNvPr id="6" name="Text Placeholder 5">
            <a:extLst>
              <a:ext uri="{FF2B5EF4-FFF2-40B4-BE49-F238E27FC236}">
                <a16:creationId xmlns:a16="http://schemas.microsoft.com/office/drawing/2014/main" id="{D88A00ED-F62B-4848-80ED-E18182C2C6AF}"/>
              </a:ext>
            </a:extLst>
          </p:cNvPr>
          <p:cNvSpPr>
            <a:spLocks noGrp="1"/>
          </p:cNvSpPr>
          <p:nvPr>
            <p:ph type="body" sz="half" idx="2"/>
          </p:nvPr>
        </p:nvSpPr>
        <p:spPr>
          <a:xfrm>
            <a:off x="1484312" y="1879600"/>
            <a:ext cx="3549121" cy="3911600"/>
          </a:xfrm>
        </p:spPr>
        <p:txBody>
          <a:bodyPr>
            <a:normAutofit/>
          </a:bodyPr>
          <a:lstStyle/>
          <a:p>
            <a:pPr algn="l"/>
            <a:r>
              <a:rPr lang="en-US" sz="1800" dirty="0"/>
              <a:t>Developed by anthropologist Victor Turner: rites of passage &amp; ceremonies of initiation</a:t>
            </a:r>
          </a:p>
          <a:p>
            <a:pPr algn="l"/>
            <a:r>
              <a:rPr lang="en-US" sz="1800" dirty="0"/>
              <a:t>Built on the 3-stage process described by folklorist Arnold Van </a:t>
            </a:r>
            <a:r>
              <a:rPr lang="en-US" sz="1800" dirty="0" err="1"/>
              <a:t>Gennep</a:t>
            </a:r>
            <a:r>
              <a:rPr lang="en-US" sz="1800" dirty="0"/>
              <a:t>:</a:t>
            </a:r>
          </a:p>
          <a:p>
            <a:pPr lvl="1"/>
            <a:r>
              <a:rPr lang="en-US" sz="1800" dirty="0"/>
              <a:t>1. Separation</a:t>
            </a:r>
          </a:p>
          <a:p>
            <a:pPr lvl="1"/>
            <a:r>
              <a:rPr lang="en-US" sz="1800" dirty="0"/>
              <a:t>2. Marginal phase, </a:t>
            </a:r>
            <a:r>
              <a:rPr lang="en-US" sz="1800" i="1" dirty="0"/>
              <a:t>limen</a:t>
            </a:r>
            <a:endParaRPr lang="en-US" sz="1800" dirty="0"/>
          </a:p>
          <a:p>
            <a:pPr lvl="1"/>
            <a:r>
              <a:rPr lang="en-US" sz="1800" dirty="0"/>
              <a:t>3. Re-aggregation within community in new role</a:t>
            </a:r>
          </a:p>
        </p:txBody>
      </p:sp>
      <p:pic>
        <p:nvPicPr>
          <p:cNvPr id="5" name="Picture 4">
            <a:extLst>
              <a:ext uri="{FF2B5EF4-FFF2-40B4-BE49-F238E27FC236}">
                <a16:creationId xmlns:a16="http://schemas.microsoft.com/office/drawing/2014/main" id="{81C2493F-E5D0-4A96-9C31-2DCFD2AFC4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952" y="1684866"/>
            <a:ext cx="4971591" cy="3031067"/>
          </a:xfrm>
          <a:prstGeom prst="rect">
            <a:avLst/>
          </a:prstGeom>
        </p:spPr>
      </p:pic>
    </p:spTree>
    <p:extLst>
      <p:ext uri="{BB962C8B-B14F-4D97-AF65-F5344CB8AC3E}">
        <p14:creationId xmlns:p14="http://schemas.microsoft.com/office/powerpoint/2010/main" val="3998214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E871-C64B-462A-A9EB-5540C9360ADB}"/>
              </a:ext>
            </a:extLst>
          </p:cNvPr>
          <p:cNvSpPr>
            <a:spLocks noGrp="1"/>
          </p:cNvSpPr>
          <p:nvPr>
            <p:ph type="title"/>
          </p:nvPr>
        </p:nvSpPr>
        <p:spPr/>
        <p:txBody>
          <a:bodyPr/>
          <a:lstStyle/>
          <a:p>
            <a:r>
              <a:rPr lang="en-US" dirty="0"/>
              <a:t>The Transformative Phase, an Ordeal</a:t>
            </a:r>
          </a:p>
        </p:txBody>
      </p:sp>
      <p:sp>
        <p:nvSpPr>
          <p:cNvPr id="3" name="Content Placeholder 2">
            <a:extLst>
              <a:ext uri="{FF2B5EF4-FFF2-40B4-BE49-F238E27FC236}">
                <a16:creationId xmlns:a16="http://schemas.microsoft.com/office/drawing/2014/main" id="{31C9DE69-4C7A-4F20-BE8F-DCFA9CAB24CA}"/>
              </a:ext>
            </a:extLst>
          </p:cNvPr>
          <p:cNvSpPr>
            <a:spLocks noGrp="1"/>
          </p:cNvSpPr>
          <p:nvPr>
            <p:ph idx="1"/>
          </p:nvPr>
        </p:nvSpPr>
        <p:spPr>
          <a:xfrm>
            <a:off x="1484310" y="2023533"/>
            <a:ext cx="10018713" cy="3767667"/>
          </a:xfrm>
        </p:spPr>
        <p:txBody>
          <a:bodyPr>
            <a:normAutofit lnSpcReduction="10000"/>
          </a:bodyPr>
          <a:lstStyle/>
          <a:p>
            <a:r>
              <a:rPr lang="en-US" dirty="0"/>
              <a:t>Initiates undergo a “grinding down process” through “ordeals” that may include </a:t>
            </a:r>
          </a:p>
          <a:p>
            <a:r>
              <a:rPr lang="en-US" dirty="0"/>
              <a:t>“impossible physical tests in which failure is greeted by ridicule” (Turner 37).</a:t>
            </a:r>
          </a:p>
          <a:p>
            <a:r>
              <a:rPr lang="en-US" dirty="0"/>
              <a:t>Rebuilding process develops initiate’s new identity through instruction in “practical skills” and “tribal esoterica,” often coming from masked figures (Turner 38). </a:t>
            </a:r>
          </a:p>
          <a:p>
            <a:r>
              <a:rPr lang="en-US" dirty="0"/>
              <a:t>The “’</a:t>
            </a:r>
            <a:r>
              <a:rPr lang="en-US" dirty="0" err="1"/>
              <a:t>liminaries</a:t>
            </a:r>
            <a:r>
              <a:rPr lang="en-US" dirty="0"/>
              <a:t>’” are “</a:t>
            </a:r>
            <a:r>
              <a:rPr lang="en-US" dirty="0" err="1"/>
              <a:t>provok</a:t>
            </a:r>
            <a:r>
              <a:rPr lang="en-US" dirty="0"/>
              <a:t>[ed] . . . into thinking hard about the elements and basic building blocks of symbolic complexes they had hitherto taken for granted as ‘natural’ units” (Turner 38). </a:t>
            </a:r>
          </a:p>
        </p:txBody>
      </p:sp>
    </p:spTree>
    <p:extLst>
      <p:ext uri="{BB962C8B-B14F-4D97-AF65-F5344CB8AC3E}">
        <p14:creationId xmlns:p14="http://schemas.microsoft.com/office/powerpoint/2010/main" val="79844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D30037-67ED-4367-9BE0-45787510BF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D8BE4C5-4E43-4E43-A5E0-8C997700A9CB}"/>
              </a:ext>
            </a:extLst>
          </p:cNvPr>
          <p:cNvPicPr>
            <a:picLocks noChangeAspect="1"/>
          </p:cNvPicPr>
          <p:nvPr/>
        </p:nvPicPr>
        <p:blipFill rotWithShape="1">
          <a:blip r:embed="rId3">
            <a:extLst>
              <a:ext uri="{28A0092B-C50C-407E-A947-70E740481C1C}">
                <a14:useLocalDpi xmlns:a14="http://schemas.microsoft.com/office/drawing/2010/main" val="0"/>
              </a:ext>
            </a:extLst>
          </a:blip>
          <a:srcRect l="29785" r="27717" b="1"/>
          <a:stretch/>
        </p:blipFill>
        <p:spPr>
          <a:xfrm>
            <a:off x="6892924" y="10"/>
            <a:ext cx="5299077" cy="6857990"/>
          </a:xfrm>
          <a:custGeom>
            <a:avLst/>
            <a:gdLst>
              <a:gd name="connsiteX0" fmla="*/ 836871 w 5299077"/>
              <a:gd name="connsiteY0" fmla="*/ 0 h 6858000"/>
              <a:gd name="connsiteX1" fmla="*/ 5299077 w 5299077"/>
              <a:gd name="connsiteY1" fmla="*/ 0 h 6858000"/>
              <a:gd name="connsiteX2" fmla="*/ 5299077 w 5299077"/>
              <a:gd name="connsiteY2" fmla="*/ 6858000 h 6858000"/>
              <a:gd name="connsiteX3" fmla="*/ 1911312 w 5299077"/>
              <a:gd name="connsiteY3" fmla="*/ 6858000 h 6858000"/>
              <a:gd name="connsiteX4" fmla="*/ 0 w 5299077"/>
              <a:gd name="connsiteY4" fmla="*/ 5333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12" name="Group 11">
            <a:extLst>
              <a:ext uri="{FF2B5EF4-FFF2-40B4-BE49-F238E27FC236}">
                <a16:creationId xmlns:a16="http://schemas.microsoft.com/office/drawing/2014/main" id="{50841A4E-5BC1-44B4-83CF-D524E8AEAD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3"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98C86B92-8318-4CAD-A18E-8048C1B6C4A6}"/>
              </a:ext>
            </a:extLst>
          </p:cNvPr>
          <p:cNvSpPr>
            <a:spLocks noGrp="1"/>
          </p:cNvSpPr>
          <p:nvPr>
            <p:ph type="title"/>
          </p:nvPr>
        </p:nvSpPr>
        <p:spPr>
          <a:xfrm>
            <a:off x="972080" y="685801"/>
            <a:ext cx="5260680" cy="1417320"/>
          </a:xfrm>
        </p:spPr>
        <p:txBody>
          <a:bodyPr>
            <a:normAutofit/>
          </a:bodyPr>
          <a:lstStyle/>
          <a:p>
            <a:pPr algn="l"/>
            <a:r>
              <a:rPr lang="en-US" dirty="0"/>
              <a:t>I propose:</a:t>
            </a:r>
            <a:endParaRPr lang="en-US"/>
          </a:p>
        </p:txBody>
      </p:sp>
      <p:sp>
        <p:nvSpPr>
          <p:cNvPr id="3" name="Content Placeholder 2">
            <a:extLst>
              <a:ext uri="{FF2B5EF4-FFF2-40B4-BE49-F238E27FC236}">
                <a16:creationId xmlns:a16="http://schemas.microsoft.com/office/drawing/2014/main" id="{79C1A918-7ADA-4BC0-A0DF-26D421181385}"/>
              </a:ext>
            </a:extLst>
          </p:cNvPr>
          <p:cNvSpPr>
            <a:spLocks noGrp="1"/>
          </p:cNvSpPr>
          <p:nvPr>
            <p:ph idx="1"/>
          </p:nvPr>
        </p:nvSpPr>
        <p:spPr>
          <a:xfrm>
            <a:off x="643468" y="1920241"/>
            <a:ext cx="5260680" cy="3870960"/>
          </a:xfrm>
        </p:spPr>
        <p:txBody>
          <a:bodyPr>
            <a:noAutofit/>
          </a:bodyPr>
          <a:lstStyle/>
          <a:p>
            <a:pPr marL="0" indent="0">
              <a:lnSpc>
                <a:spcPct val="90000"/>
              </a:lnSpc>
              <a:buNone/>
            </a:pPr>
            <a:r>
              <a:rPr lang="en-US" dirty="0"/>
              <a:t>. . . these novels and others invite readers to identify and empathize with marginalized members of their societies. This focus on a liminal phase of life and protagonists’ increasing independence allow young readers to question adult characters’ assumptions and practices and act to alter their world in ways that let them thrive. </a:t>
            </a:r>
          </a:p>
        </p:txBody>
      </p:sp>
    </p:spTree>
    <p:extLst>
      <p:ext uri="{BB962C8B-B14F-4D97-AF65-F5344CB8AC3E}">
        <p14:creationId xmlns:p14="http://schemas.microsoft.com/office/powerpoint/2010/main" val="73395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22B16-3459-45E2-ABA0-8D09B6B6C928}"/>
              </a:ext>
            </a:extLst>
          </p:cNvPr>
          <p:cNvSpPr>
            <a:spLocks noGrp="1"/>
          </p:cNvSpPr>
          <p:nvPr>
            <p:ph type="title"/>
          </p:nvPr>
        </p:nvSpPr>
        <p:spPr/>
        <p:txBody>
          <a:bodyPr/>
          <a:lstStyle/>
          <a:p>
            <a:r>
              <a:rPr lang="en-US" dirty="0"/>
              <a:t>Does reading “literary fiction” promote empathy in readers?</a:t>
            </a:r>
          </a:p>
        </p:txBody>
      </p:sp>
      <p:sp>
        <p:nvSpPr>
          <p:cNvPr id="5" name="Content Placeholder 4">
            <a:extLst>
              <a:ext uri="{FF2B5EF4-FFF2-40B4-BE49-F238E27FC236}">
                <a16:creationId xmlns:a16="http://schemas.microsoft.com/office/drawing/2014/main" id="{6F66DBA4-1331-4128-A4EB-2AFDA664EF6B}"/>
              </a:ext>
            </a:extLst>
          </p:cNvPr>
          <p:cNvSpPr>
            <a:spLocks noGrp="1"/>
          </p:cNvSpPr>
          <p:nvPr>
            <p:ph idx="1"/>
          </p:nvPr>
        </p:nvSpPr>
        <p:spPr/>
        <p:txBody>
          <a:bodyPr>
            <a:normAutofit/>
          </a:bodyPr>
          <a:lstStyle/>
          <a:p>
            <a:r>
              <a:rPr lang="en-US" dirty="0"/>
              <a:t>The study: David Kidd &amp; Emmanuelle Castano, </a:t>
            </a:r>
            <a:r>
              <a:rPr lang="en-US" i="1" dirty="0"/>
              <a:t>Science</a:t>
            </a:r>
            <a:r>
              <a:rPr lang="en-US" dirty="0"/>
              <a:t>, 2013</a:t>
            </a:r>
          </a:p>
          <a:p>
            <a:pPr lvl="1"/>
            <a:r>
              <a:rPr lang="en-US" dirty="0"/>
              <a:t>Immediate increase in empathy: causal relationship</a:t>
            </a:r>
          </a:p>
          <a:p>
            <a:pPr lvl="1"/>
            <a:r>
              <a:rPr lang="en-US" dirty="0"/>
              <a:t>Comparison of literary fiction with other texts</a:t>
            </a:r>
          </a:p>
          <a:p>
            <a:pPr lvl="1"/>
            <a:r>
              <a:rPr lang="en-US" dirty="0"/>
              <a:t>Randomly assigned participants</a:t>
            </a:r>
          </a:p>
          <a:p>
            <a:pPr lvl="1"/>
            <a:r>
              <a:rPr lang="en-US" dirty="0"/>
              <a:t>Theory-of-mind instrument RMET</a:t>
            </a:r>
          </a:p>
        </p:txBody>
      </p:sp>
    </p:spTree>
    <p:extLst>
      <p:ext uri="{BB962C8B-B14F-4D97-AF65-F5344CB8AC3E}">
        <p14:creationId xmlns:p14="http://schemas.microsoft.com/office/powerpoint/2010/main" val="189087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F1527C3-06F4-4F4D-B364-8E97266450C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9"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0"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1"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2"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3"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4"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C8643778-7F6C-4E8D-84D1-D5CDB99281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D22F88D-6907-48AF-B024-346E855E0D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41A306D-3460-4145-81B7-1E68820D8667}"/>
              </a:ext>
            </a:extLst>
          </p:cNvPr>
          <p:cNvSpPr>
            <a:spLocks noGrp="1"/>
          </p:cNvSpPr>
          <p:nvPr>
            <p:ph type="title" idx="4294967295"/>
          </p:nvPr>
        </p:nvSpPr>
        <p:spPr>
          <a:xfrm>
            <a:off x="496112" y="685801"/>
            <a:ext cx="2743200" cy="5105400"/>
          </a:xfrm>
        </p:spPr>
        <p:txBody>
          <a:bodyPr vert="horz" lIns="91440" tIns="45720" rIns="91440" bIns="45720" rtlCol="0" anchor="ctr">
            <a:normAutofit/>
          </a:bodyPr>
          <a:lstStyle/>
          <a:p>
            <a:pPr algn="l"/>
            <a:r>
              <a:rPr lang="en-US" sz="3200" dirty="0">
                <a:solidFill>
                  <a:srgbClr val="FFFFFF"/>
                </a:solidFill>
              </a:rPr>
              <a:t>The Background for a Review of the Research</a:t>
            </a:r>
          </a:p>
        </p:txBody>
      </p:sp>
      <p:grpSp>
        <p:nvGrpSpPr>
          <p:cNvPr id="20" name="Group 19">
            <a:extLst>
              <a:ext uri="{FF2B5EF4-FFF2-40B4-BE49-F238E27FC236}">
                <a16:creationId xmlns:a16="http://schemas.microsoft.com/office/drawing/2014/main" id="{F3842748-48B5-4DD0-A06A-A31C74024A9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1"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3"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4"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753FDDA0-DA69-4363-B235-9FC88CD4430B}"/>
              </a:ext>
            </a:extLst>
          </p:cNvPr>
          <p:cNvSpPr>
            <a:spLocks noGrp="1"/>
          </p:cNvSpPr>
          <p:nvPr>
            <p:ph idx="4294967295"/>
          </p:nvPr>
        </p:nvSpPr>
        <p:spPr>
          <a:xfrm>
            <a:off x="5104895" y="501385"/>
            <a:ext cx="6385918" cy="5704682"/>
          </a:xfrm>
        </p:spPr>
        <p:txBody>
          <a:bodyPr vert="horz" lIns="91440" tIns="45720" rIns="91440" bIns="45720" rtlCol="0" anchor="ctr">
            <a:normAutofit/>
          </a:bodyPr>
          <a:lstStyle/>
          <a:p>
            <a:pPr marL="0" indent="0">
              <a:lnSpc>
                <a:spcPct val="90000"/>
              </a:lnSpc>
              <a:buNone/>
            </a:pPr>
            <a:endParaRPr lang="en-US" sz="1400" i="1" dirty="0"/>
          </a:p>
          <a:p>
            <a:pPr marL="0" indent="0">
              <a:lnSpc>
                <a:spcPct val="90000"/>
              </a:lnSpc>
              <a:buNone/>
            </a:pPr>
            <a:r>
              <a:rPr lang="en-US" sz="1600" dirty="0"/>
              <a:t>Maria Eugenia </a:t>
            </a:r>
            <a:r>
              <a:rPr lang="en-US" sz="1600" dirty="0" err="1"/>
              <a:t>Panero</a:t>
            </a:r>
            <a:r>
              <a:rPr lang="en-US" sz="1600" dirty="0"/>
              <a:t>, Deena Skolnick Weisberg, Jessica Black, Thalia R. Goldstein, Jennifer L. Barnes, Hiram Brownell, and Ellen Winner. “Does Reading a Single Passage of Literary Fiction Really Improve Theory of Mind? An Attempt at Replication.” </a:t>
            </a:r>
            <a:r>
              <a:rPr lang="en-US" sz="1600" i="1" dirty="0"/>
              <a:t>Journal of Personality and Social Psychology</a:t>
            </a:r>
            <a:r>
              <a:rPr lang="en-US" sz="1600" dirty="0"/>
              <a:t>, 2016.</a:t>
            </a:r>
          </a:p>
          <a:p>
            <a:pPr lvl="1">
              <a:lnSpc>
                <a:spcPct val="90000"/>
              </a:lnSpc>
            </a:pPr>
            <a:r>
              <a:rPr lang="en-US" sz="1400" dirty="0" smtClean="0"/>
              <a:t>“Exercising </a:t>
            </a:r>
            <a:r>
              <a:rPr lang="en-US" sz="1400" dirty="0"/>
              <a:t>one’s mindreading capacities in the context of fictional stories, which tend to focus on interpersonal relationships and psychological states, could lead one to become more empathetic and skilled at </a:t>
            </a:r>
            <a:r>
              <a:rPr lang="en-US" sz="1400" dirty="0" smtClean="0"/>
              <a:t>mindreading </a:t>
            </a:r>
            <a:r>
              <a:rPr lang="en-US" sz="1400" dirty="0"/>
              <a:t>(Keen, 2007; Nussbaum, 2003; Oatley, 2012; </a:t>
            </a:r>
            <a:r>
              <a:rPr lang="en-US" sz="1400" dirty="0" err="1"/>
              <a:t>Zunshine</a:t>
            </a:r>
            <a:r>
              <a:rPr lang="en-US" sz="1400" dirty="0"/>
              <a:t>, 2006</a:t>
            </a:r>
            <a:r>
              <a:rPr lang="en-US" sz="1400" dirty="0" smtClean="0"/>
              <a:t>).” </a:t>
            </a:r>
          </a:p>
          <a:p>
            <a:pPr lvl="1">
              <a:lnSpc>
                <a:spcPct val="90000"/>
              </a:lnSpc>
            </a:pPr>
            <a:r>
              <a:rPr lang="en-US" sz="1400" dirty="0" smtClean="0"/>
              <a:t>“Correlational </a:t>
            </a:r>
            <a:r>
              <a:rPr lang="en-US" sz="1400" dirty="0"/>
              <a:t>studies support this argument: Lifetime engagement with fiction, as measured by the Author Recognition Test (ART; Acheson, Wells, &amp; MacDonald, 2008; Stanovich &amp; West, 1989), is positively related to theory of mind, as measured by the Reading the Mind in the Eyes Test (RMET; Baron-Cohen, Wheelwright, Hill, </a:t>
            </a:r>
            <a:r>
              <a:rPr lang="en-US" sz="1400" dirty="0" err="1"/>
              <a:t>Raste</a:t>
            </a:r>
            <a:r>
              <a:rPr lang="en-US" sz="1400" dirty="0"/>
              <a:t>, &amp; Plumb, 2001), which tests the ability to recognize mental states from photos of a person’s eyes (</a:t>
            </a:r>
            <a:r>
              <a:rPr lang="en-US" sz="1400" dirty="0" err="1"/>
              <a:t>Djikic</a:t>
            </a:r>
            <a:r>
              <a:rPr lang="en-US" sz="1400" dirty="0"/>
              <a:t>, Oatley, &amp; </a:t>
            </a:r>
            <a:r>
              <a:rPr lang="en-US" sz="1400" dirty="0" err="1"/>
              <a:t>Moldoveanu</a:t>
            </a:r>
            <a:r>
              <a:rPr lang="en-US" sz="1400" dirty="0"/>
              <a:t>, 2013; Mar, Oatley, Hirsh, </a:t>
            </a:r>
            <a:r>
              <a:rPr lang="en-US" sz="1400" dirty="0" err="1"/>
              <a:t>dela</a:t>
            </a:r>
            <a:r>
              <a:rPr lang="en-US" sz="1400" dirty="0"/>
              <a:t> Paz, &amp; Peterson, 2006; Mar, Oatley, &amp; Peterson, 2009</a:t>
            </a:r>
            <a:r>
              <a:rPr lang="en-US" sz="1400" dirty="0" smtClean="0"/>
              <a:t>).”</a:t>
            </a:r>
          </a:p>
          <a:p>
            <a:pPr lvl="1">
              <a:lnSpc>
                <a:spcPct val="90000"/>
              </a:lnSpc>
            </a:pPr>
            <a:r>
              <a:rPr lang="en-US" sz="1400" smtClean="0"/>
              <a:t>“</a:t>
            </a:r>
            <a:r>
              <a:rPr lang="en-US" sz="1400" smtClean="0"/>
              <a:t>There </a:t>
            </a:r>
            <a:r>
              <a:rPr lang="en-US" sz="1400" dirty="0"/>
              <a:t>is also neural evidence for this connection: Brain areas activated during theory-of-mind tasks are also activated while processing fictional stories (Mar, </a:t>
            </a:r>
            <a:r>
              <a:rPr lang="en-US" sz="1400"/>
              <a:t>2011</a:t>
            </a:r>
            <a:r>
              <a:rPr lang="en-US" sz="1400" smtClean="0"/>
              <a:t>).”</a:t>
            </a:r>
            <a:endParaRPr lang="en-US" sz="1400" dirty="0"/>
          </a:p>
          <a:p>
            <a:pPr>
              <a:lnSpc>
                <a:spcPct val="90000"/>
              </a:lnSpc>
            </a:pPr>
            <a:endParaRPr lang="en-US" sz="1400" dirty="0"/>
          </a:p>
        </p:txBody>
      </p:sp>
    </p:spTree>
    <p:extLst>
      <p:ext uri="{BB962C8B-B14F-4D97-AF65-F5344CB8AC3E}">
        <p14:creationId xmlns:p14="http://schemas.microsoft.com/office/powerpoint/2010/main" val="933818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1133</Words>
  <Application>Microsoft Office PowerPoint</Application>
  <PresentationFormat>Widescreen</PresentationFormat>
  <Paragraphs>81</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Corbel</vt:lpstr>
      <vt:lpstr>Parallax</vt:lpstr>
      <vt:lpstr>Outsiders in the Liminal World of Young Adulthood</vt:lpstr>
      <vt:lpstr>From My Proposal/Abstract</vt:lpstr>
      <vt:lpstr>“Do I Dare Disturb the Universe?”</vt:lpstr>
      <vt:lpstr>Titles in My Proposal: A List of Outsiders</vt:lpstr>
      <vt:lpstr>Liminality: Threshold Experiences</vt:lpstr>
      <vt:lpstr>The Transformative Phase, an Ordeal</vt:lpstr>
      <vt:lpstr>I propose:</vt:lpstr>
      <vt:lpstr>Does reading “literary fiction” promote empathy in readers?</vt:lpstr>
      <vt:lpstr>The Background for a Review of the Research</vt:lpstr>
      <vt:lpstr>Conclusions from this line of research?</vt:lpstr>
      <vt:lpstr>Hearing from Students</vt:lpstr>
      <vt:lpstr>Where next?</vt:lpstr>
      <vt:lpstr>Victimization vs. Activism</vt:lpstr>
      <vt:lpstr>A Long Walk to Water by Linda Sue Park (2010)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Outsiders in the Liminal World of Young Adulthood</dc:title>
  <dc:creator>Alice Trupe</dc:creator>
  <cp:lastModifiedBy>Alice L Trupe</cp:lastModifiedBy>
  <cp:revision>5</cp:revision>
  <dcterms:created xsi:type="dcterms:W3CDTF">2019-04-07T21:27:03Z</dcterms:created>
  <dcterms:modified xsi:type="dcterms:W3CDTF">2019-04-10T17:54:40Z</dcterms:modified>
</cp:coreProperties>
</file>